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01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09.svg" ContentType="image/svg+xml"/>
  <Override PartName="/ppt/media/image111.svg" ContentType="image/svg+xml"/>
  <Override PartName="/ppt/media/image113.svg" ContentType="image/svg+xml"/>
  <Override PartName="/ppt/media/image115.svg" ContentType="image/svg+xml"/>
  <Override PartName="/ppt/media/image117.svg" ContentType="image/svg+xml"/>
  <Override PartName="/ppt/media/image119.svg" ContentType="image/svg+xml"/>
  <Override PartName="/ppt/media/image121.svg" ContentType="image/svg+xml"/>
  <Override PartName="/ppt/media/image123.svg" ContentType="image/svg+xml"/>
  <Override PartName="/ppt/media/image125.svg" ContentType="image/svg+xml"/>
  <Override PartName="/ppt/media/image127.svg" ContentType="image/svg+xml"/>
  <Override PartName="/ppt/media/image129.svg" ContentType="image/svg+xml"/>
  <Override PartName="/ppt/media/image131.svg" ContentType="image/svg+xml"/>
  <Override PartName="/ppt/media/image133.svg" ContentType="image/svg+xml"/>
  <Override PartName="/ppt/media/image135.svg" ContentType="image/svg+xml"/>
  <Override PartName="/ppt/media/image137.svg" ContentType="image/svg+xml"/>
  <Override PartName="/ppt/media/image139.svg" ContentType="image/svg+xml"/>
  <Override PartName="/ppt/media/image141.svg" ContentType="image/svg+xml"/>
  <Override PartName="/ppt/media/image143.svg" ContentType="image/svg+xml"/>
  <Override PartName="/ppt/media/image145.svg" ContentType="image/svg+xml"/>
  <Override PartName="/ppt/media/image147.svg" ContentType="image/svg+xml"/>
  <Override PartName="/ppt/media/image149.svg" ContentType="image/svg+xml"/>
  <Override PartName="/ppt/media/image151.svg" ContentType="image/svg+xml"/>
  <Override PartName="/ppt/media/image153.svg" ContentType="image/svg+xml"/>
  <Override PartName="/ppt/media/image155.svg" ContentType="image/svg+xml"/>
  <Override PartName="/ppt/media/image157.svg" ContentType="image/svg+xml"/>
  <Override PartName="/ppt/media/image159.svg" ContentType="image/svg+xml"/>
  <Override PartName="/ppt/media/image161.svg" ContentType="image/svg+xml"/>
  <Override PartName="/ppt/media/image163.svg" ContentType="image/svg+xml"/>
  <Override PartName="/ppt/media/image165.svg" ContentType="image/svg+xml"/>
  <Override PartName="/ppt/media/image167.svg" ContentType="image/svg+xml"/>
  <Override PartName="/ppt/media/image169.svg" ContentType="image/svg+xml"/>
  <Override PartName="/ppt/media/image171.svg" ContentType="image/svg+xml"/>
  <Override PartName="/ppt/media/image173.svg" ContentType="image/svg+xml"/>
  <Override PartName="/ppt/media/image175.svg" ContentType="image/svg+xml"/>
  <Override PartName="/ppt/media/image18.svg" ContentType="image/svg+xml"/>
  <Override PartName="/ppt/media/image21.svg" ContentType="image/svg+xml"/>
  <Override PartName="/ppt/media/image28.svg" ContentType="image/svg+xml"/>
  <Override PartName="/ppt/media/image3.svg" ContentType="image/svg+xml"/>
  <Override PartName="/ppt/media/image30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8288000" cy="10287000"/>
  <p:notesSz cx="6858000" cy="9144000"/>
  <p:embeddedFontLst>
    <p:embeddedFont>
      <p:font typeface="Montserrat Bold" panose="00000800000000000000"/>
      <p:bold r:id="rId35"/>
    </p:embeddedFont>
    <p:embeddedFont>
      <p:font typeface="Lato" panose="020F0502020204030203"/>
      <p:regular r:id="rId36"/>
    </p:embeddedFont>
    <p:embeddedFont>
      <p:font typeface="Montserrat Semi-Bold" panose="00000700000000000000"/>
      <p:bold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slide" Target="slides/slide2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sv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sv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sv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svg"/><Relationship Id="rId2" Type="http://schemas.openxmlformats.org/officeDocument/2006/relationships/image" Target="../media/image14.pn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18.sv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sv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8.sv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jpeg"/><Relationship Id="rId2" Type="http://schemas.openxmlformats.org/officeDocument/2006/relationships/image" Target="../media/image30.svg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svg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openxmlformats.org/officeDocument/2006/relationships/image" Target="../media/image43.svg"/><Relationship Id="rId7" Type="http://schemas.openxmlformats.org/officeDocument/2006/relationships/image" Target="../media/image42.png"/><Relationship Id="rId6" Type="http://schemas.openxmlformats.org/officeDocument/2006/relationships/image" Target="../media/image3.svg"/><Relationship Id="rId51" Type="http://schemas.openxmlformats.org/officeDocument/2006/relationships/slideLayout" Target="../slideLayouts/slideLayout7.xml"/><Relationship Id="rId50" Type="http://schemas.openxmlformats.org/officeDocument/2006/relationships/image" Target="../media/image79.svg"/><Relationship Id="rId5" Type="http://schemas.openxmlformats.org/officeDocument/2006/relationships/image" Target="../media/image10.png"/><Relationship Id="rId49" Type="http://schemas.openxmlformats.org/officeDocument/2006/relationships/image" Target="../media/image78.png"/><Relationship Id="rId48" Type="http://schemas.openxmlformats.org/officeDocument/2006/relationships/image" Target="../media/image77.svg"/><Relationship Id="rId47" Type="http://schemas.openxmlformats.org/officeDocument/2006/relationships/image" Target="../media/image76.png"/><Relationship Id="rId46" Type="http://schemas.openxmlformats.org/officeDocument/2006/relationships/image" Target="../media/image75.svg"/><Relationship Id="rId45" Type="http://schemas.openxmlformats.org/officeDocument/2006/relationships/image" Target="../media/image74.png"/><Relationship Id="rId44" Type="http://schemas.openxmlformats.org/officeDocument/2006/relationships/image" Target="../media/image73.svg"/><Relationship Id="rId43" Type="http://schemas.openxmlformats.org/officeDocument/2006/relationships/image" Target="../media/image72.png"/><Relationship Id="rId42" Type="http://schemas.openxmlformats.org/officeDocument/2006/relationships/image" Target="../media/image7.svg"/><Relationship Id="rId41" Type="http://schemas.openxmlformats.org/officeDocument/2006/relationships/image" Target="../media/image34.png"/><Relationship Id="rId40" Type="http://schemas.openxmlformats.org/officeDocument/2006/relationships/image" Target="../media/image5.svg"/><Relationship Id="rId4" Type="http://schemas.openxmlformats.org/officeDocument/2006/relationships/image" Target="../media/image41.svg"/><Relationship Id="rId39" Type="http://schemas.openxmlformats.org/officeDocument/2006/relationships/image" Target="../media/image14.png"/><Relationship Id="rId38" Type="http://schemas.openxmlformats.org/officeDocument/2006/relationships/image" Target="../media/image71.svg"/><Relationship Id="rId37" Type="http://schemas.openxmlformats.org/officeDocument/2006/relationships/image" Target="../media/image70.png"/><Relationship Id="rId36" Type="http://schemas.openxmlformats.org/officeDocument/2006/relationships/image" Target="../media/image69.svg"/><Relationship Id="rId35" Type="http://schemas.openxmlformats.org/officeDocument/2006/relationships/image" Target="../media/image68.png"/><Relationship Id="rId34" Type="http://schemas.openxmlformats.org/officeDocument/2006/relationships/image" Target="../media/image67.svg"/><Relationship Id="rId33" Type="http://schemas.openxmlformats.org/officeDocument/2006/relationships/image" Target="../media/image66.png"/><Relationship Id="rId32" Type="http://schemas.openxmlformats.org/officeDocument/2006/relationships/image" Target="../media/image65.svg"/><Relationship Id="rId31" Type="http://schemas.openxmlformats.org/officeDocument/2006/relationships/image" Target="../media/image64.png"/><Relationship Id="rId30" Type="http://schemas.openxmlformats.org/officeDocument/2006/relationships/image" Target="../media/image9.svg"/><Relationship Id="rId3" Type="http://schemas.openxmlformats.org/officeDocument/2006/relationships/image" Target="../media/image40.png"/><Relationship Id="rId29" Type="http://schemas.openxmlformats.org/officeDocument/2006/relationships/image" Target="../media/image13.png"/><Relationship Id="rId28" Type="http://schemas.openxmlformats.org/officeDocument/2006/relationships/image" Target="../media/image63.svg"/><Relationship Id="rId27" Type="http://schemas.openxmlformats.org/officeDocument/2006/relationships/image" Target="../media/image62.png"/><Relationship Id="rId26" Type="http://schemas.openxmlformats.org/officeDocument/2006/relationships/image" Target="../media/image61.svg"/><Relationship Id="rId25" Type="http://schemas.openxmlformats.org/officeDocument/2006/relationships/image" Target="../media/image60.png"/><Relationship Id="rId24" Type="http://schemas.openxmlformats.org/officeDocument/2006/relationships/image" Target="../media/image59.svg"/><Relationship Id="rId23" Type="http://schemas.openxmlformats.org/officeDocument/2006/relationships/image" Target="../media/image58.png"/><Relationship Id="rId22" Type="http://schemas.openxmlformats.org/officeDocument/2006/relationships/image" Target="../media/image57.svg"/><Relationship Id="rId21" Type="http://schemas.openxmlformats.org/officeDocument/2006/relationships/image" Target="../media/image56.png"/><Relationship Id="rId20" Type="http://schemas.openxmlformats.org/officeDocument/2006/relationships/image" Target="../media/image55.svg"/><Relationship Id="rId2" Type="http://schemas.openxmlformats.org/officeDocument/2006/relationships/image" Target="../media/image39.svg"/><Relationship Id="rId19" Type="http://schemas.openxmlformats.org/officeDocument/2006/relationships/image" Target="../media/image54.png"/><Relationship Id="rId18" Type="http://schemas.openxmlformats.org/officeDocument/2006/relationships/image" Target="../media/image53.svg"/><Relationship Id="rId17" Type="http://schemas.openxmlformats.org/officeDocument/2006/relationships/image" Target="../media/image52.png"/><Relationship Id="rId16" Type="http://schemas.openxmlformats.org/officeDocument/2006/relationships/image" Target="../media/image51.svg"/><Relationship Id="rId15" Type="http://schemas.openxmlformats.org/officeDocument/2006/relationships/image" Target="../media/image50.png"/><Relationship Id="rId14" Type="http://schemas.openxmlformats.org/officeDocument/2006/relationships/image" Target="../media/image49.svg"/><Relationship Id="rId13" Type="http://schemas.openxmlformats.org/officeDocument/2006/relationships/image" Target="../media/image48.png"/><Relationship Id="rId12" Type="http://schemas.openxmlformats.org/officeDocument/2006/relationships/image" Target="../media/image47.svg"/><Relationship Id="rId11" Type="http://schemas.openxmlformats.org/officeDocument/2006/relationships/image" Target="../media/image46.png"/><Relationship Id="rId10" Type="http://schemas.openxmlformats.org/officeDocument/2006/relationships/image" Target="../media/image45.svg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svg"/><Relationship Id="rId7" Type="http://schemas.openxmlformats.org/officeDocument/2006/relationships/image" Target="../media/image86.png"/><Relationship Id="rId6" Type="http://schemas.openxmlformats.org/officeDocument/2006/relationships/image" Target="../media/image85.svg"/><Relationship Id="rId51" Type="http://schemas.openxmlformats.org/officeDocument/2006/relationships/slideLayout" Target="../slideLayouts/slideLayout7.xml"/><Relationship Id="rId50" Type="http://schemas.openxmlformats.org/officeDocument/2006/relationships/image" Target="../media/image129.svg"/><Relationship Id="rId5" Type="http://schemas.openxmlformats.org/officeDocument/2006/relationships/image" Target="../media/image84.png"/><Relationship Id="rId49" Type="http://schemas.openxmlformats.org/officeDocument/2006/relationships/image" Target="../media/image128.png"/><Relationship Id="rId48" Type="http://schemas.openxmlformats.org/officeDocument/2006/relationships/image" Target="../media/image127.svg"/><Relationship Id="rId47" Type="http://schemas.openxmlformats.org/officeDocument/2006/relationships/image" Target="../media/image126.png"/><Relationship Id="rId46" Type="http://schemas.openxmlformats.org/officeDocument/2006/relationships/image" Target="../media/image125.svg"/><Relationship Id="rId45" Type="http://schemas.openxmlformats.org/officeDocument/2006/relationships/image" Target="../media/image124.png"/><Relationship Id="rId44" Type="http://schemas.openxmlformats.org/officeDocument/2006/relationships/image" Target="../media/image123.svg"/><Relationship Id="rId43" Type="http://schemas.openxmlformats.org/officeDocument/2006/relationships/image" Target="../media/image122.png"/><Relationship Id="rId42" Type="http://schemas.openxmlformats.org/officeDocument/2006/relationships/image" Target="../media/image121.svg"/><Relationship Id="rId41" Type="http://schemas.openxmlformats.org/officeDocument/2006/relationships/image" Target="../media/image120.png"/><Relationship Id="rId40" Type="http://schemas.openxmlformats.org/officeDocument/2006/relationships/image" Target="../media/image119.svg"/><Relationship Id="rId4" Type="http://schemas.openxmlformats.org/officeDocument/2006/relationships/image" Target="../media/image83.svg"/><Relationship Id="rId39" Type="http://schemas.openxmlformats.org/officeDocument/2006/relationships/image" Target="../media/image118.png"/><Relationship Id="rId38" Type="http://schemas.openxmlformats.org/officeDocument/2006/relationships/image" Target="../media/image117.svg"/><Relationship Id="rId37" Type="http://schemas.openxmlformats.org/officeDocument/2006/relationships/image" Target="../media/image116.png"/><Relationship Id="rId36" Type="http://schemas.openxmlformats.org/officeDocument/2006/relationships/image" Target="../media/image115.svg"/><Relationship Id="rId35" Type="http://schemas.openxmlformats.org/officeDocument/2006/relationships/image" Target="../media/image114.png"/><Relationship Id="rId34" Type="http://schemas.openxmlformats.org/officeDocument/2006/relationships/image" Target="../media/image113.svg"/><Relationship Id="rId33" Type="http://schemas.openxmlformats.org/officeDocument/2006/relationships/image" Target="../media/image112.png"/><Relationship Id="rId32" Type="http://schemas.openxmlformats.org/officeDocument/2006/relationships/image" Target="../media/image111.svg"/><Relationship Id="rId31" Type="http://schemas.openxmlformats.org/officeDocument/2006/relationships/image" Target="../media/image110.png"/><Relationship Id="rId30" Type="http://schemas.openxmlformats.org/officeDocument/2006/relationships/image" Target="../media/image109.svg"/><Relationship Id="rId3" Type="http://schemas.openxmlformats.org/officeDocument/2006/relationships/image" Target="../media/image82.png"/><Relationship Id="rId29" Type="http://schemas.openxmlformats.org/officeDocument/2006/relationships/image" Target="../media/image108.png"/><Relationship Id="rId28" Type="http://schemas.openxmlformats.org/officeDocument/2006/relationships/image" Target="../media/image107.svg"/><Relationship Id="rId27" Type="http://schemas.openxmlformats.org/officeDocument/2006/relationships/image" Target="../media/image106.png"/><Relationship Id="rId26" Type="http://schemas.openxmlformats.org/officeDocument/2006/relationships/image" Target="../media/image105.svg"/><Relationship Id="rId25" Type="http://schemas.openxmlformats.org/officeDocument/2006/relationships/image" Target="../media/image104.png"/><Relationship Id="rId24" Type="http://schemas.openxmlformats.org/officeDocument/2006/relationships/image" Target="../media/image103.svg"/><Relationship Id="rId23" Type="http://schemas.openxmlformats.org/officeDocument/2006/relationships/image" Target="../media/image102.png"/><Relationship Id="rId22" Type="http://schemas.openxmlformats.org/officeDocument/2006/relationships/image" Target="../media/image101.svg"/><Relationship Id="rId21" Type="http://schemas.openxmlformats.org/officeDocument/2006/relationships/image" Target="../media/image100.png"/><Relationship Id="rId20" Type="http://schemas.openxmlformats.org/officeDocument/2006/relationships/image" Target="../media/image99.svg"/><Relationship Id="rId2" Type="http://schemas.openxmlformats.org/officeDocument/2006/relationships/image" Target="../media/image81.svg"/><Relationship Id="rId19" Type="http://schemas.openxmlformats.org/officeDocument/2006/relationships/image" Target="../media/image98.png"/><Relationship Id="rId18" Type="http://schemas.openxmlformats.org/officeDocument/2006/relationships/image" Target="../media/image97.svg"/><Relationship Id="rId17" Type="http://schemas.openxmlformats.org/officeDocument/2006/relationships/image" Target="../media/image96.png"/><Relationship Id="rId16" Type="http://schemas.openxmlformats.org/officeDocument/2006/relationships/image" Target="../media/image95.svg"/><Relationship Id="rId15" Type="http://schemas.openxmlformats.org/officeDocument/2006/relationships/image" Target="../media/image94.png"/><Relationship Id="rId14" Type="http://schemas.openxmlformats.org/officeDocument/2006/relationships/image" Target="../media/image93.svg"/><Relationship Id="rId13" Type="http://schemas.openxmlformats.org/officeDocument/2006/relationships/image" Target="../media/image92.png"/><Relationship Id="rId12" Type="http://schemas.openxmlformats.org/officeDocument/2006/relationships/image" Target="../media/image91.svg"/><Relationship Id="rId11" Type="http://schemas.openxmlformats.org/officeDocument/2006/relationships/image" Target="../media/image90.png"/><Relationship Id="rId10" Type="http://schemas.openxmlformats.org/officeDocument/2006/relationships/image" Target="../media/image89.svg"/><Relationship Id="rId1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8.png"/><Relationship Id="rId8" Type="http://schemas.openxmlformats.org/officeDocument/2006/relationships/image" Target="../media/image137.svg"/><Relationship Id="rId7" Type="http://schemas.openxmlformats.org/officeDocument/2006/relationships/image" Target="../media/image136.png"/><Relationship Id="rId6" Type="http://schemas.openxmlformats.org/officeDocument/2006/relationships/image" Target="../media/image135.svg"/><Relationship Id="rId5" Type="http://schemas.openxmlformats.org/officeDocument/2006/relationships/image" Target="../media/image134.png"/><Relationship Id="rId49" Type="http://schemas.openxmlformats.org/officeDocument/2006/relationships/slideLayout" Target="../slideLayouts/slideLayout7.xml"/><Relationship Id="rId48" Type="http://schemas.openxmlformats.org/officeDocument/2006/relationships/image" Target="../media/image175.svg"/><Relationship Id="rId47" Type="http://schemas.openxmlformats.org/officeDocument/2006/relationships/image" Target="../media/image174.png"/><Relationship Id="rId46" Type="http://schemas.openxmlformats.org/officeDocument/2006/relationships/image" Target="../media/image173.svg"/><Relationship Id="rId45" Type="http://schemas.openxmlformats.org/officeDocument/2006/relationships/image" Target="../media/image172.png"/><Relationship Id="rId44" Type="http://schemas.openxmlformats.org/officeDocument/2006/relationships/image" Target="../media/image171.svg"/><Relationship Id="rId43" Type="http://schemas.openxmlformats.org/officeDocument/2006/relationships/image" Target="../media/image170.png"/><Relationship Id="rId42" Type="http://schemas.openxmlformats.org/officeDocument/2006/relationships/image" Target="../media/image169.svg"/><Relationship Id="rId41" Type="http://schemas.openxmlformats.org/officeDocument/2006/relationships/image" Target="../media/image168.png"/><Relationship Id="rId40" Type="http://schemas.openxmlformats.org/officeDocument/2006/relationships/image" Target="../media/image167.svg"/><Relationship Id="rId4" Type="http://schemas.openxmlformats.org/officeDocument/2006/relationships/image" Target="../media/image133.svg"/><Relationship Id="rId39" Type="http://schemas.openxmlformats.org/officeDocument/2006/relationships/image" Target="../media/image166.png"/><Relationship Id="rId38" Type="http://schemas.openxmlformats.org/officeDocument/2006/relationships/image" Target="../media/image18.svg"/><Relationship Id="rId37" Type="http://schemas.openxmlformats.org/officeDocument/2006/relationships/image" Target="../media/image23.png"/><Relationship Id="rId36" Type="http://schemas.openxmlformats.org/officeDocument/2006/relationships/image" Target="../media/image165.svg"/><Relationship Id="rId35" Type="http://schemas.openxmlformats.org/officeDocument/2006/relationships/image" Target="../media/image164.png"/><Relationship Id="rId34" Type="http://schemas.openxmlformats.org/officeDocument/2006/relationships/image" Target="../media/image163.svg"/><Relationship Id="rId33" Type="http://schemas.openxmlformats.org/officeDocument/2006/relationships/image" Target="../media/image162.png"/><Relationship Id="rId32" Type="http://schemas.openxmlformats.org/officeDocument/2006/relationships/image" Target="../media/image161.svg"/><Relationship Id="rId31" Type="http://schemas.openxmlformats.org/officeDocument/2006/relationships/image" Target="../media/image160.png"/><Relationship Id="rId30" Type="http://schemas.openxmlformats.org/officeDocument/2006/relationships/image" Target="../media/image159.svg"/><Relationship Id="rId3" Type="http://schemas.openxmlformats.org/officeDocument/2006/relationships/image" Target="../media/image132.png"/><Relationship Id="rId29" Type="http://schemas.openxmlformats.org/officeDocument/2006/relationships/image" Target="../media/image158.png"/><Relationship Id="rId28" Type="http://schemas.openxmlformats.org/officeDocument/2006/relationships/image" Target="../media/image157.svg"/><Relationship Id="rId27" Type="http://schemas.openxmlformats.org/officeDocument/2006/relationships/image" Target="../media/image156.png"/><Relationship Id="rId26" Type="http://schemas.openxmlformats.org/officeDocument/2006/relationships/image" Target="../media/image155.svg"/><Relationship Id="rId25" Type="http://schemas.openxmlformats.org/officeDocument/2006/relationships/image" Target="../media/image154.png"/><Relationship Id="rId24" Type="http://schemas.openxmlformats.org/officeDocument/2006/relationships/image" Target="../media/image153.svg"/><Relationship Id="rId23" Type="http://schemas.openxmlformats.org/officeDocument/2006/relationships/image" Target="../media/image152.png"/><Relationship Id="rId22" Type="http://schemas.openxmlformats.org/officeDocument/2006/relationships/image" Target="../media/image151.svg"/><Relationship Id="rId21" Type="http://schemas.openxmlformats.org/officeDocument/2006/relationships/image" Target="../media/image150.png"/><Relationship Id="rId20" Type="http://schemas.openxmlformats.org/officeDocument/2006/relationships/image" Target="../media/image149.svg"/><Relationship Id="rId2" Type="http://schemas.openxmlformats.org/officeDocument/2006/relationships/image" Target="../media/image131.svg"/><Relationship Id="rId19" Type="http://schemas.openxmlformats.org/officeDocument/2006/relationships/image" Target="../media/image148.png"/><Relationship Id="rId18" Type="http://schemas.openxmlformats.org/officeDocument/2006/relationships/image" Target="../media/image147.svg"/><Relationship Id="rId17" Type="http://schemas.openxmlformats.org/officeDocument/2006/relationships/image" Target="../media/image146.png"/><Relationship Id="rId16" Type="http://schemas.openxmlformats.org/officeDocument/2006/relationships/image" Target="../media/image145.svg"/><Relationship Id="rId15" Type="http://schemas.openxmlformats.org/officeDocument/2006/relationships/image" Target="../media/image144.png"/><Relationship Id="rId14" Type="http://schemas.openxmlformats.org/officeDocument/2006/relationships/image" Target="../media/image143.svg"/><Relationship Id="rId13" Type="http://schemas.openxmlformats.org/officeDocument/2006/relationships/image" Target="../media/image142.png"/><Relationship Id="rId12" Type="http://schemas.openxmlformats.org/officeDocument/2006/relationships/image" Target="../media/image141.svg"/><Relationship Id="rId11" Type="http://schemas.openxmlformats.org/officeDocument/2006/relationships/image" Target="../media/image140.png"/><Relationship Id="rId10" Type="http://schemas.openxmlformats.org/officeDocument/2006/relationships/image" Target="../media/image139.svg"/><Relationship Id="rId1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3041385" y="0"/>
            <a:ext cx="5873471" cy="10287000"/>
            <a:chOff x="0" y="0"/>
            <a:chExt cx="1480287" cy="25926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0287" cy="2592625"/>
            </a:xfrm>
            <a:custGeom>
              <a:avLst/>
              <a:gdLst/>
              <a:ahLst/>
              <a:cxnLst/>
              <a:rect l="l" t="t" r="r" b="b"/>
              <a:pathLst>
                <a:path w="1480287" h="2592625">
                  <a:moveTo>
                    <a:pt x="1355826" y="2592625"/>
                  </a:moveTo>
                  <a:lnTo>
                    <a:pt x="124460" y="2592625"/>
                  </a:lnTo>
                  <a:cubicBezTo>
                    <a:pt x="55880" y="2592625"/>
                    <a:pt x="0" y="2536745"/>
                    <a:pt x="0" y="246816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55827" y="0"/>
                  </a:lnTo>
                  <a:cubicBezTo>
                    <a:pt x="1424407" y="0"/>
                    <a:pt x="1480287" y="55880"/>
                    <a:pt x="1480287" y="124460"/>
                  </a:cubicBezTo>
                  <a:lnTo>
                    <a:pt x="1480287" y="2468165"/>
                  </a:lnTo>
                  <a:cubicBezTo>
                    <a:pt x="1480287" y="2536745"/>
                    <a:pt x="1424407" y="2592625"/>
                    <a:pt x="1355827" y="25926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3453972" y="370907"/>
            <a:ext cx="6363458" cy="9545187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1"/>
              <a:stretch>
                <a:fillRect l="-9119" t="-15705" r="-7184" b="-59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0">
            <a:off x="1028700" y="2461339"/>
            <a:ext cx="11211971" cy="3941433"/>
            <a:chOff x="0" y="0"/>
            <a:chExt cx="14949295" cy="5255244"/>
          </a:xfrm>
        </p:grpSpPr>
        <p:sp>
          <p:nvSpPr>
            <p:cNvPr id="7" name="TextBox 7"/>
            <p:cNvSpPr txBox="1"/>
            <p:nvPr/>
          </p:nvSpPr>
          <p:spPr>
            <a:xfrm>
              <a:off x="0" y="-1009650"/>
              <a:ext cx="14949295" cy="6057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000"/>
                </a:lnSpc>
              </a:pPr>
              <a:r>
                <a:rPr lang="en-US" sz="10000" b="1" spc="-200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Миссия</a:t>
              </a:r>
              <a:endParaRPr lang="en-US" sz="10000" b="1" spc="-20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algn="l">
                <a:lnSpc>
                  <a:spcPts val="12000"/>
                </a:lnSpc>
              </a:pPr>
              <a:r>
                <a:rPr lang="en-US" sz="10000" b="1" spc="-200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и цели компании</a:t>
              </a:r>
              <a:endParaRPr lang="en-US" sz="10000" b="1" spc="-20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690" y="3702034"/>
              <a:ext cx="13495663" cy="2505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</a:p>
            <a:p>
              <a:pPr algn="l">
                <a:lnSpc>
                  <a:spcPts val="3780"/>
                </a:lnSpc>
              </a:pPr>
            </a:p>
            <a:p>
              <a:pPr algn="l">
                <a:lnSpc>
                  <a:spcPts val="3780"/>
                </a:lnSpc>
              </a:pPr>
            </a:p>
            <a:p>
              <a:pPr algn="l">
                <a:lnSpc>
                  <a:spcPts val="3780"/>
                </a:lnSpc>
              </a:pPr>
              <a:r>
                <a:rPr lang="en-US" sz="27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Презентация наших целей на этот год</a:t>
              </a:r>
              <a:endParaRPr lang="en-US" sz="27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1019933" y="8435340"/>
            <a:ext cx="2759771" cy="822960"/>
            <a:chOff x="0" y="0"/>
            <a:chExt cx="3679695" cy="1097280"/>
          </a:xfrm>
        </p:grpSpPr>
        <p:grpSp>
          <p:nvGrpSpPr>
            <p:cNvPr id="10" name="Group 10"/>
            <p:cNvGrpSpPr/>
            <p:nvPr/>
          </p:nvGrpSpPr>
          <p:grpSpPr>
            <a:xfrm rot="0">
              <a:off x="0" y="0"/>
              <a:ext cx="3679695" cy="1097280"/>
              <a:chOff x="0" y="0"/>
              <a:chExt cx="2214631" cy="6604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214631" cy="660400"/>
              </a:xfrm>
              <a:custGeom>
                <a:avLst/>
                <a:gdLst/>
                <a:ahLst/>
                <a:cxnLst/>
                <a:rect l="l" t="t" r="r" b="b"/>
                <a:pathLst>
                  <a:path w="2214631" h="660400">
                    <a:moveTo>
                      <a:pt x="2090171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090171" y="0"/>
                    </a:lnTo>
                    <a:cubicBezTo>
                      <a:pt x="2158751" y="0"/>
                      <a:pt x="2214631" y="55880"/>
                      <a:pt x="2214631" y="124460"/>
                    </a:cubicBezTo>
                    <a:lnTo>
                      <a:pt x="2214631" y="535940"/>
                    </a:lnTo>
                    <a:cubicBezTo>
                      <a:pt x="2214631" y="604520"/>
                      <a:pt x="2158751" y="660400"/>
                      <a:pt x="2090171" y="6604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341341" y="350142"/>
              <a:ext cx="2959861" cy="368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5"/>
                </a:lnSpc>
              </a:pPr>
              <a:r>
                <a:rPr lang="en-US" sz="1675" b="1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ГРУППА «SUPRA»</a:t>
              </a:r>
              <a:endParaRPr lang="en-US" sz="1675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4909564"/>
            <a:ext cx="6991350" cy="1952277"/>
            <a:chOff x="0" y="0"/>
            <a:chExt cx="2364975" cy="66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4975" cy="660400"/>
            </a:xfrm>
            <a:custGeom>
              <a:avLst/>
              <a:gdLst/>
              <a:ahLst/>
              <a:cxnLst/>
              <a:rect l="l" t="t" r="r" b="b"/>
              <a:pathLst>
                <a:path w="2364975" h="660400">
                  <a:moveTo>
                    <a:pt x="2240515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40515" y="0"/>
                  </a:lnTo>
                  <a:cubicBezTo>
                    <a:pt x="2309095" y="0"/>
                    <a:pt x="2364975" y="55880"/>
                    <a:pt x="2364975" y="124460"/>
                  </a:cubicBezTo>
                  <a:lnTo>
                    <a:pt x="2364975" y="535940"/>
                  </a:lnTo>
                  <a:cubicBezTo>
                    <a:pt x="2364975" y="604520"/>
                    <a:pt x="2309095" y="660400"/>
                    <a:pt x="2240515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621155" y="5415803"/>
            <a:ext cx="965200" cy="939800"/>
            <a:chOff x="0" y="0"/>
            <a:chExt cx="12065000" cy="11747500"/>
          </a:xfrm>
        </p:grpSpPr>
        <p:sp>
          <p:nvSpPr>
            <p:cNvPr id="5" name="Freeform 5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898205" y="5663158"/>
            <a:ext cx="411100" cy="445089"/>
          </a:xfrm>
          <a:custGeom>
            <a:avLst/>
            <a:gdLst/>
            <a:ahLst/>
            <a:cxnLst/>
            <a:rect l="l" t="t" r="r" b="b"/>
            <a:pathLst>
              <a:path w="411100" h="445089">
                <a:moveTo>
                  <a:pt x="0" y="0"/>
                </a:moveTo>
                <a:lnTo>
                  <a:pt x="411100" y="0"/>
                </a:lnTo>
                <a:lnTo>
                  <a:pt x="411100" y="445089"/>
                </a:lnTo>
                <a:lnTo>
                  <a:pt x="0" y="44508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6657975" y="5507042"/>
            <a:ext cx="757322" cy="757322"/>
            <a:chOff x="0" y="0"/>
            <a:chExt cx="1009763" cy="1009763"/>
          </a:xfrm>
        </p:grpSpPr>
        <p:grpSp>
          <p:nvGrpSpPr>
            <p:cNvPr id="8" name="Group 8"/>
            <p:cNvGrpSpPr/>
            <p:nvPr/>
          </p:nvGrpSpPr>
          <p:grpSpPr>
            <a:xfrm rot="0">
              <a:off x="0" y="0"/>
              <a:ext cx="1009763" cy="1009763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379174" y="403281"/>
              <a:ext cx="302215" cy="203200"/>
              <a:chOff x="0" y="0"/>
              <a:chExt cx="1930400" cy="129794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sp>
        <p:nvSpPr>
          <p:cNvPr id="12" name="TextBox 12"/>
          <p:cNvSpPr txBox="1"/>
          <p:nvPr/>
        </p:nvSpPr>
        <p:spPr>
          <a:xfrm>
            <a:off x="1028700" y="1028700"/>
            <a:ext cx="9594966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</a:pPr>
            <a:r>
              <a:rPr lang="en-US" sz="8000" b="1" u="none" spc="-16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Содержание</a:t>
            </a:r>
            <a:endParaRPr lang="en-US" sz="8000" b="1" u="none" spc="-160">
              <a:solidFill>
                <a:srgbClr val="191919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grpSp>
        <p:nvGrpSpPr>
          <p:cNvPr id="13" name="Group 13"/>
          <p:cNvGrpSpPr/>
          <p:nvPr/>
        </p:nvGrpSpPr>
        <p:grpSpPr>
          <a:xfrm rot="0">
            <a:off x="3072416" y="5469892"/>
            <a:ext cx="3387758" cy="831621"/>
            <a:chOff x="0" y="0"/>
            <a:chExt cx="4517010" cy="110882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1: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Главная миссия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028700" y="7306023"/>
            <a:ext cx="6991350" cy="1952277"/>
            <a:chOff x="0" y="0"/>
            <a:chExt cx="2364975" cy="660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64975" cy="660400"/>
            </a:xfrm>
            <a:custGeom>
              <a:avLst/>
              <a:gdLst/>
              <a:ahLst/>
              <a:cxnLst/>
              <a:rect l="l" t="t" r="r" b="b"/>
              <a:pathLst>
                <a:path w="2364975" h="660400">
                  <a:moveTo>
                    <a:pt x="2240515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40515" y="0"/>
                  </a:lnTo>
                  <a:cubicBezTo>
                    <a:pt x="2309095" y="0"/>
                    <a:pt x="2364975" y="55880"/>
                    <a:pt x="2364975" y="124460"/>
                  </a:cubicBezTo>
                  <a:lnTo>
                    <a:pt x="2364975" y="535940"/>
                  </a:lnTo>
                  <a:cubicBezTo>
                    <a:pt x="2364975" y="604520"/>
                    <a:pt x="2309095" y="660400"/>
                    <a:pt x="2240515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1621155" y="7812261"/>
            <a:ext cx="965200" cy="939800"/>
            <a:chOff x="0" y="0"/>
            <a:chExt cx="12065000" cy="11747500"/>
          </a:xfrm>
        </p:grpSpPr>
        <p:sp>
          <p:nvSpPr>
            <p:cNvPr id="19" name="Freeform 19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20" name="Group 20"/>
          <p:cNvGrpSpPr/>
          <p:nvPr/>
        </p:nvGrpSpPr>
        <p:grpSpPr>
          <a:xfrm rot="0">
            <a:off x="6657975" y="7903500"/>
            <a:ext cx="757322" cy="757322"/>
            <a:chOff x="0" y="0"/>
            <a:chExt cx="1009763" cy="1009763"/>
          </a:xfrm>
        </p:grpSpPr>
        <p:grpSp>
          <p:nvGrpSpPr>
            <p:cNvPr id="21" name="Group 21"/>
            <p:cNvGrpSpPr/>
            <p:nvPr/>
          </p:nvGrpSpPr>
          <p:grpSpPr>
            <a:xfrm rot="0">
              <a:off x="0" y="0"/>
              <a:ext cx="1009763" cy="1009763"/>
              <a:chOff x="0" y="0"/>
              <a:chExt cx="6350000" cy="6350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379174" y="403281"/>
              <a:ext cx="302215" cy="203200"/>
              <a:chOff x="0" y="0"/>
              <a:chExt cx="1930400" cy="129794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25" name="Group 25"/>
          <p:cNvGrpSpPr/>
          <p:nvPr/>
        </p:nvGrpSpPr>
        <p:grpSpPr>
          <a:xfrm rot="0">
            <a:off x="3072416" y="7866351"/>
            <a:ext cx="3387758" cy="831621"/>
            <a:chOff x="0" y="0"/>
            <a:chExt cx="4517010" cy="1108827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2: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Основные цели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0">
            <a:off x="8488794" y="4909564"/>
            <a:ext cx="6991350" cy="1952277"/>
            <a:chOff x="0" y="0"/>
            <a:chExt cx="2364975" cy="660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364975" cy="660400"/>
            </a:xfrm>
            <a:custGeom>
              <a:avLst/>
              <a:gdLst/>
              <a:ahLst/>
              <a:cxnLst/>
              <a:rect l="l" t="t" r="r" b="b"/>
              <a:pathLst>
                <a:path w="2364975" h="660400">
                  <a:moveTo>
                    <a:pt x="2240515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40515" y="0"/>
                  </a:lnTo>
                  <a:cubicBezTo>
                    <a:pt x="2309095" y="0"/>
                    <a:pt x="2364975" y="55880"/>
                    <a:pt x="2364975" y="124460"/>
                  </a:cubicBezTo>
                  <a:lnTo>
                    <a:pt x="2364975" y="535940"/>
                  </a:lnTo>
                  <a:cubicBezTo>
                    <a:pt x="2364975" y="604520"/>
                    <a:pt x="2309095" y="660400"/>
                    <a:pt x="2240515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0" name="Group 30"/>
          <p:cNvGrpSpPr/>
          <p:nvPr/>
        </p:nvGrpSpPr>
        <p:grpSpPr>
          <a:xfrm rot="0">
            <a:off x="9081249" y="5415803"/>
            <a:ext cx="965200" cy="939800"/>
            <a:chOff x="0" y="0"/>
            <a:chExt cx="12065000" cy="11747500"/>
          </a:xfrm>
        </p:grpSpPr>
        <p:sp>
          <p:nvSpPr>
            <p:cNvPr id="31" name="Freeform 31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32" name="Group 32"/>
          <p:cNvGrpSpPr/>
          <p:nvPr/>
        </p:nvGrpSpPr>
        <p:grpSpPr>
          <a:xfrm rot="0">
            <a:off x="14118069" y="5507042"/>
            <a:ext cx="757322" cy="757322"/>
            <a:chOff x="0" y="0"/>
            <a:chExt cx="1009763" cy="1009763"/>
          </a:xfrm>
        </p:grpSpPr>
        <p:grpSp>
          <p:nvGrpSpPr>
            <p:cNvPr id="33" name="Group 33"/>
            <p:cNvGrpSpPr/>
            <p:nvPr/>
          </p:nvGrpSpPr>
          <p:grpSpPr>
            <a:xfrm rot="0">
              <a:off x="0" y="0"/>
              <a:ext cx="1009763" cy="1009763"/>
              <a:chOff x="0" y="0"/>
              <a:chExt cx="6350000" cy="63500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35" name="Group 35"/>
            <p:cNvGrpSpPr/>
            <p:nvPr/>
          </p:nvGrpSpPr>
          <p:grpSpPr>
            <a:xfrm rot="-5400000">
              <a:off x="379174" y="403281"/>
              <a:ext cx="302215" cy="203200"/>
              <a:chOff x="0" y="0"/>
              <a:chExt cx="1930400" cy="129794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37" name="Group 37"/>
          <p:cNvGrpSpPr/>
          <p:nvPr/>
        </p:nvGrpSpPr>
        <p:grpSpPr>
          <a:xfrm rot="0">
            <a:off x="10532510" y="5469892"/>
            <a:ext cx="3387758" cy="831621"/>
            <a:chOff x="0" y="0"/>
            <a:chExt cx="4517010" cy="1108827"/>
          </a:xfrm>
        </p:grpSpPr>
        <p:sp>
          <p:nvSpPr>
            <p:cNvPr id="38" name="TextBox 38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3: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Основные стратегии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 rot="0">
            <a:off x="8488794" y="7306023"/>
            <a:ext cx="6991350" cy="1952277"/>
            <a:chOff x="0" y="0"/>
            <a:chExt cx="2364975" cy="6604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364975" cy="660400"/>
            </a:xfrm>
            <a:custGeom>
              <a:avLst/>
              <a:gdLst/>
              <a:ahLst/>
              <a:cxnLst/>
              <a:rect l="l" t="t" r="r" b="b"/>
              <a:pathLst>
                <a:path w="2364975" h="660400">
                  <a:moveTo>
                    <a:pt x="2240515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40515" y="0"/>
                  </a:lnTo>
                  <a:cubicBezTo>
                    <a:pt x="2309095" y="0"/>
                    <a:pt x="2364975" y="55880"/>
                    <a:pt x="2364975" y="124460"/>
                  </a:cubicBezTo>
                  <a:lnTo>
                    <a:pt x="2364975" y="535940"/>
                  </a:lnTo>
                  <a:cubicBezTo>
                    <a:pt x="2364975" y="604520"/>
                    <a:pt x="2309095" y="660400"/>
                    <a:pt x="2240515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2" name="Group 42"/>
          <p:cNvGrpSpPr/>
          <p:nvPr/>
        </p:nvGrpSpPr>
        <p:grpSpPr>
          <a:xfrm rot="0">
            <a:off x="9081249" y="7812261"/>
            <a:ext cx="965200" cy="939800"/>
            <a:chOff x="0" y="0"/>
            <a:chExt cx="12065000" cy="11747500"/>
          </a:xfrm>
        </p:grpSpPr>
        <p:sp>
          <p:nvSpPr>
            <p:cNvPr id="43" name="Freeform 43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4" name="Group 44"/>
          <p:cNvGrpSpPr/>
          <p:nvPr/>
        </p:nvGrpSpPr>
        <p:grpSpPr>
          <a:xfrm rot="0">
            <a:off x="14118069" y="7903500"/>
            <a:ext cx="757322" cy="757322"/>
            <a:chOff x="0" y="0"/>
            <a:chExt cx="1009763" cy="1009763"/>
          </a:xfrm>
        </p:grpSpPr>
        <p:grpSp>
          <p:nvGrpSpPr>
            <p:cNvPr id="45" name="Group 45"/>
            <p:cNvGrpSpPr/>
            <p:nvPr/>
          </p:nvGrpSpPr>
          <p:grpSpPr>
            <a:xfrm rot="0">
              <a:off x="0" y="0"/>
              <a:ext cx="1009763" cy="1009763"/>
              <a:chOff x="0" y="0"/>
              <a:chExt cx="6350000" cy="63500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47" name="Group 47"/>
            <p:cNvGrpSpPr/>
            <p:nvPr/>
          </p:nvGrpSpPr>
          <p:grpSpPr>
            <a:xfrm rot="-5400000">
              <a:off x="379174" y="403281"/>
              <a:ext cx="302215" cy="203200"/>
              <a:chOff x="0" y="0"/>
              <a:chExt cx="1930400" cy="129794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49" name="Group 49"/>
          <p:cNvGrpSpPr/>
          <p:nvPr/>
        </p:nvGrpSpPr>
        <p:grpSpPr>
          <a:xfrm rot="0">
            <a:off x="10532510" y="7866351"/>
            <a:ext cx="3387758" cy="831621"/>
            <a:chOff x="0" y="0"/>
            <a:chExt cx="4517010" cy="1108827"/>
          </a:xfrm>
        </p:grpSpPr>
        <p:sp>
          <p:nvSpPr>
            <p:cNvPr id="50" name="TextBox 50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4: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Резюмируем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sp>
        <p:nvSpPr>
          <p:cNvPr id="52" name="Freeform 52"/>
          <p:cNvSpPr/>
          <p:nvPr/>
        </p:nvSpPr>
        <p:spPr>
          <a:xfrm>
            <a:off x="9259050" y="5603072"/>
            <a:ext cx="609596" cy="565262"/>
          </a:xfrm>
          <a:custGeom>
            <a:avLst/>
            <a:gdLst/>
            <a:ahLst/>
            <a:cxnLst/>
            <a:rect l="l" t="t" r="r" b="b"/>
            <a:pathLst>
              <a:path w="609596" h="565262">
                <a:moveTo>
                  <a:pt x="0" y="0"/>
                </a:moveTo>
                <a:lnTo>
                  <a:pt x="609597" y="0"/>
                </a:lnTo>
                <a:lnTo>
                  <a:pt x="609597" y="565262"/>
                </a:lnTo>
                <a:lnTo>
                  <a:pt x="0" y="565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9354908" y="8025292"/>
            <a:ext cx="513739" cy="513739"/>
          </a:xfrm>
          <a:custGeom>
            <a:avLst/>
            <a:gdLst/>
            <a:ahLst/>
            <a:cxnLst/>
            <a:rect l="l" t="t" r="r" b="b"/>
            <a:pathLst>
              <a:path w="513739" h="513739">
                <a:moveTo>
                  <a:pt x="0" y="0"/>
                </a:moveTo>
                <a:lnTo>
                  <a:pt x="513739" y="0"/>
                </a:lnTo>
                <a:lnTo>
                  <a:pt x="513739" y="513739"/>
                </a:lnTo>
                <a:lnTo>
                  <a:pt x="0" y="5137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948652" y="8076107"/>
            <a:ext cx="310205" cy="412109"/>
          </a:xfrm>
          <a:custGeom>
            <a:avLst/>
            <a:gdLst/>
            <a:ahLst/>
            <a:cxnLst/>
            <a:rect l="l" t="t" r="r" b="b"/>
            <a:pathLst>
              <a:path w="310205" h="412109">
                <a:moveTo>
                  <a:pt x="0" y="0"/>
                </a:moveTo>
                <a:lnTo>
                  <a:pt x="310206" y="0"/>
                </a:lnTo>
                <a:lnTo>
                  <a:pt x="310206" y="412109"/>
                </a:lnTo>
                <a:lnTo>
                  <a:pt x="0" y="4121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1028700"/>
            <a:ext cx="16230600" cy="6028963"/>
            <a:chOff x="0" y="0"/>
            <a:chExt cx="5490351" cy="20394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90351" cy="2039427"/>
            </a:xfrm>
            <a:custGeom>
              <a:avLst/>
              <a:gdLst/>
              <a:ahLst/>
              <a:cxnLst/>
              <a:rect l="l" t="t" r="r" b="b"/>
              <a:pathLst>
                <a:path w="5490351" h="2039427">
                  <a:moveTo>
                    <a:pt x="5365891" y="2039427"/>
                  </a:moveTo>
                  <a:lnTo>
                    <a:pt x="124460" y="2039427"/>
                  </a:lnTo>
                  <a:cubicBezTo>
                    <a:pt x="55880" y="2039427"/>
                    <a:pt x="0" y="1983547"/>
                    <a:pt x="0" y="19149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1914967"/>
                  </a:lnTo>
                  <a:cubicBezTo>
                    <a:pt x="5490351" y="1983547"/>
                    <a:pt x="5434471" y="2039427"/>
                    <a:pt x="5365891" y="203942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716850" y="2811187"/>
            <a:ext cx="12170601" cy="344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25"/>
              </a:lnSpc>
            </a:pPr>
            <a:r>
              <a:rPr lang="en-US" sz="525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Помогать предприятиям добиваться успеха, предоставляя им инновационные и эффективные решения.</a:t>
            </a:r>
            <a:endParaRPr lang="en-US" sz="5250" b="1">
              <a:solidFill>
                <a:srgbClr val="191919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1028700" y="8318500"/>
            <a:ext cx="965200" cy="939800"/>
            <a:chOff x="0" y="0"/>
            <a:chExt cx="12065000" cy="11747500"/>
          </a:xfrm>
        </p:grpSpPr>
        <p:sp>
          <p:nvSpPr>
            <p:cNvPr id="6" name="Freeform 6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305750" y="8565856"/>
            <a:ext cx="411100" cy="445089"/>
          </a:xfrm>
          <a:custGeom>
            <a:avLst/>
            <a:gdLst/>
            <a:ahLst/>
            <a:cxnLst/>
            <a:rect l="l" t="t" r="r" b="b"/>
            <a:pathLst>
              <a:path w="411100" h="445089">
                <a:moveTo>
                  <a:pt x="0" y="0"/>
                </a:moveTo>
                <a:lnTo>
                  <a:pt x="411100" y="0"/>
                </a:lnTo>
                <a:lnTo>
                  <a:pt x="411100" y="445088"/>
                </a:lnTo>
                <a:lnTo>
                  <a:pt x="0" y="44508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1028700" y="1028700"/>
            <a:ext cx="16230600" cy="1031686"/>
            <a:chOff x="0" y="0"/>
            <a:chExt cx="10389482" cy="660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389482" cy="660400"/>
            </a:xfrm>
            <a:custGeom>
              <a:avLst/>
              <a:gdLst/>
              <a:ahLst/>
              <a:cxnLst/>
              <a:rect l="l" t="t" r="r" b="b"/>
              <a:pathLst>
                <a:path w="10389482" h="660400">
                  <a:moveTo>
                    <a:pt x="1026502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265022" y="0"/>
                  </a:lnTo>
                  <a:cubicBezTo>
                    <a:pt x="10333603" y="0"/>
                    <a:pt x="10389482" y="55880"/>
                    <a:pt x="10389482" y="124460"/>
                  </a:cubicBezTo>
                  <a:lnTo>
                    <a:pt x="10389482" y="535940"/>
                  </a:lnTo>
                  <a:cubicBezTo>
                    <a:pt x="10389482" y="604520"/>
                    <a:pt x="10333603" y="660400"/>
                    <a:pt x="10265022" y="66040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716850" y="1387436"/>
            <a:ext cx="9712034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00"/>
              </a:lnSpc>
            </a:pPr>
            <a:r>
              <a:rPr lang="en-US" sz="2000" b="1" u="none" spc="20">
                <a:solidFill>
                  <a:srgbClr val="FFFFFF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ГЛАВНАЯ МИССИЯ НАШЕЙ КОМПАНИИ ОСТАЕТСЯ ПРЕЖНЕЙ:</a:t>
            </a:r>
            <a:endParaRPr lang="en-US" sz="2000" b="1" u="none" spc="20">
              <a:solidFill>
                <a:srgbClr val="FFFFFF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2479961" y="8437478"/>
            <a:ext cx="3387758" cy="801256"/>
            <a:chOff x="0" y="0"/>
            <a:chExt cx="4517010" cy="1068341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1: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88490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Главная миссия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16019378" y="6006825"/>
            <a:ext cx="757322" cy="757322"/>
            <a:chOff x="0" y="0"/>
            <a:chExt cx="1009763" cy="1009763"/>
          </a:xfrm>
        </p:grpSpPr>
        <p:grpSp>
          <p:nvGrpSpPr>
            <p:cNvPr id="15" name="Group 15"/>
            <p:cNvGrpSpPr/>
            <p:nvPr/>
          </p:nvGrpSpPr>
          <p:grpSpPr>
            <a:xfrm rot="0">
              <a:off x="0" y="0"/>
              <a:ext cx="1009763" cy="1009763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379174" y="403281"/>
              <a:ext cx="302215" cy="203200"/>
              <a:chOff x="0" y="0"/>
              <a:chExt cx="1930400" cy="129794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390650" y="2948305"/>
            <a:ext cx="3022600" cy="1062990"/>
            <a:chOff x="0" y="0"/>
            <a:chExt cx="4030133" cy="1417320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0" y="0"/>
              <a:ext cx="4030133" cy="1417320"/>
              <a:chOff x="0" y="0"/>
              <a:chExt cx="37782500" cy="1328737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12700" y="-12700"/>
                <a:ext cx="37807900" cy="13312775"/>
              </a:xfrm>
              <a:custGeom>
                <a:avLst/>
                <a:gdLst/>
                <a:ahLst/>
                <a:cxnLst/>
                <a:rect l="l" t="t" r="r" b="b"/>
                <a:pathLst>
                  <a:path w="37807900" h="13312775">
                    <a:moveTo>
                      <a:pt x="36945571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2450445"/>
                    </a:lnTo>
                    <a:cubicBezTo>
                      <a:pt x="0" y="12922886"/>
                      <a:pt x="389890" y="13312775"/>
                      <a:pt x="862330" y="13312775"/>
                    </a:cubicBezTo>
                    <a:lnTo>
                      <a:pt x="36945571" y="13312775"/>
                    </a:lnTo>
                    <a:cubicBezTo>
                      <a:pt x="37418011" y="13312775"/>
                      <a:pt x="37807900" y="12922886"/>
                      <a:pt x="37807900" y="12450445"/>
                    </a:cubicBezTo>
                    <a:lnTo>
                      <a:pt x="37807900" y="862330"/>
                    </a:lnTo>
                    <a:cubicBezTo>
                      <a:pt x="37807900" y="389890"/>
                      <a:pt x="37418011" y="0"/>
                      <a:pt x="36945571" y="0"/>
                    </a:cubicBezTo>
                    <a:close/>
                    <a:moveTo>
                      <a:pt x="37617400" y="927100"/>
                    </a:moveTo>
                    <a:lnTo>
                      <a:pt x="37617400" y="12450445"/>
                    </a:lnTo>
                    <a:cubicBezTo>
                      <a:pt x="37617400" y="12817475"/>
                      <a:pt x="37312600" y="13122275"/>
                      <a:pt x="36945571" y="13122275"/>
                    </a:cubicBezTo>
                    <a:lnTo>
                      <a:pt x="862330" y="13122275"/>
                    </a:lnTo>
                    <a:cubicBezTo>
                      <a:pt x="495300" y="13122275"/>
                      <a:pt x="190500" y="12817475"/>
                      <a:pt x="190500" y="12450445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36945571" y="190500"/>
                    </a:lnTo>
                    <a:cubicBezTo>
                      <a:pt x="37312600" y="190500"/>
                      <a:pt x="37617400" y="495300"/>
                      <a:pt x="37617400" y="862330"/>
                    </a:cubicBezTo>
                    <a:lnTo>
                      <a:pt x="37617400" y="927100"/>
                    </a:ln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640578" y="408517"/>
              <a:ext cx="2748978" cy="5812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40"/>
                </a:lnSpc>
              </a:pPr>
              <a:r>
                <a:rPr lang="en-US" sz="2800" b="1" u="none" spc="28">
                  <a:solidFill>
                    <a:srgbClr val="4C38F2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ПОЧЕМУ?</a:t>
              </a:r>
              <a:endParaRPr lang="en-US" sz="2800" b="1" u="none" spc="28">
                <a:solidFill>
                  <a:srgbClr val="4C38F2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0650" y="4385945"/>
            <a:ext cx="8514474" cy="394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Мы хотим оказать положительное влияние на деловой мир.</a:t>
            </a:r>
            <a:endParaRPr lang="en-US" sz="6000" b="1">
              <a:solidFill>
                <a:srgbClr val="191919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10775882" y="2071411"/>
            <a:ext cx="6169771" cy="6144178"/>
            <a:chOff x="0" y="0"/>
            <a:chExt cx="2336039" cy="232634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36040" cy="2326349"/>
            </a:xfrm>
            <a:custGeom>
              <a:avLst/>
              <a:gdLst/>
              <a:ahLst/>
              <a:cxnLst/>
              <a:rect l="l" t="t" r="r" b="b"/>
              <a:pathLst>
                <a:path w="2336040" h="2326349">
                  <a:moveTo>
                    <a:pt x="2211579" y="2326349"/>
                  </a:moveTo>
                  <a:lnTo>
                    <a:pt x="124460" y="2326349"/>
                  </a:lnTo>
                  <a:cubicBezTo>
                    <a:pt x="55880" y="2326349"/>
                    <a:pt x="0" y="2270469"/>
                    <a:pt x="0" y="220188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11580" y="0"/>
                  </a:lnTo>
                  <a:cubicBezTo>
                    <a:pt x="2280159" y="0"/>
                    <a:pt x="2336040" y="55880"/>
                    <a:pt x="2336040" y="124460"/>
                  </a:cubicBezTo>
                  <a:lnTo>
                    <a:pt x="2336040" y="2201889"/>
                  </a:lnTo>
                  <a:cubicBezTo>
                    <a:pt x="2336040" y="2270469"/>
                    <a:pt x="2280159" y="2326349"/>
                    <a:pt x="2211580" y="232634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1097330" y="2370854"/>
            <a:ext cx="5526876" cy="5526876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1"/>
              <a:stretch>
                <a:fillRect l="-15708" r="-3432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7716126" y="2884228"/>
            <a:ext cx="5956300" cy="1057795"/>
            <a:chOff x="0" y="0"/>
            <a:chExt cx="7941733" cy="1410393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0" y="0"/>
              <a:ext cx="7941733" cy="1410393"/>
              <a:chOff x="0" y="0"/>
              <a:chExt cx="74453752" cy="1322243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12700" y="-12700"/>
                <a:ext cx="74479150" cy="13247833"/>
              </a:xfrm>
              <a:custGeom>
                <a:avLst/>
                <a:gdLst/>
                <a:ahLst/>
                <a:cxnLst/>
                <a:rect l="l" t="t" r="r" b="b"/>
                <a:pathLst>
                  <a:path w="74479150" h="13247833">
                    <a:moveTo>
                      <a:pt x="73616821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12385502"/>
                    </a:lnTo>
                    <a:cubicBezTo>
                      <a:pt x="0" y="12857942"/>
                      <a:pt x="389890" y="13247833"/>
                      <a:pt x="862330" y="13247833"/>
                    </a:cubicBezTo>
                    <a:lnTo>
                      <a:pt x="73616821" y="13247833"/>
                    </a:lnTo>
                    <a:cubicBezTo>
                      <a:pt x="74089264" y="13247833"/>
                      <a:pt x="74479150" y="12857942"/>
                      <a:pt x="74479150" y="12385502"/>
                    </a:cubicBezTo>
                    <a:lnTo>
                      <a:pt x="74479150" y="862330"/>
                    </a:lnTo>
                    <a:cubicBezTo>
                      <a:pt x="74479150" y="389890"/>
                      <a:pt x="74089264" y="0"/>
                      <a:pt x="73616821" y="0"/>
                    </a:cubicBezTo>
                    <a:close/>
                    <a:moveTo>
                      <a:pt x="74288650" y="927100"/>
                    </a:moveTo>
                    <a:lnTo>
                      <a:pt x="74288650" y="12385502"/>
                    </a:lnTo>
                    <a:cubicBezTo>
                      <a:pt x="74288650" y="12752532"/>
                      <a:pt x="73983850" y="13057332"/>
                      <a:pt x="73616821" y="13057332"/>
                    </a:cubicBezTo>
                    <a:lnTo>
                      <a:pt x="862330" y="13057332"/>
                    </a:lnTo>
                    <a:cubicBezTo>
                      <a:pt x="495300" y="13057332"/>
                      <a:pt x="190500" y="12752532"/>
                      <a:pt x="190500" y="12385502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73616821" y="190500"/>
                    </a:lnTo>
                    <a:cubicBezTo>
                      <a:pt x="73983850" y="190500"/>
                      <a:pt x="74288650" y="495300"/>
                      <a:pt x="74288650" y="862330"/>
                    </a:cubicBezTo>
                    <a:lnTo>
                      <a:pt x="74288650" y="927100"/>
                    </a:ln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875000" y="384098"/>
              <a:ext cx="6191733" cy="6021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35"/>
                </a:lnSpc>
                <a:spcBef>
                  <a:spcPct val="0"/>
                </a:spcBef>
              </a:pPr>
              <a:r>
                <a:rPr lang="en-US" sz="2875" b="1" u="none" spc="28">
                  <a:solidFill>
                    <a:srgbClr val="4C38F2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КАК ДОСТИЧЬ ЭТОГО?</a:t>
              </a:r>
              <a:endParaRPr lang="en-US" sz="2875" b="1" u="none" spc="28">
                <a:solidFill>
                  <a:srgbClr val="4C38F2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716126" y="4459547"/>
            <a:ext cx="8933574" cy="322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5"/>
              </a:lnSpc>
            </a:pPr>
            <a:r>
              <a:rPr lang="en-US" sz="495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rPr>
              <a:t>Мы определяем приоритеты и работаем над внедрением наших трех ключевых стратегий.</a:t>
            </a:r>
            <a:endParaRPr lang="en-US" sz="4950" b="1">
              <a:solidFill>
                <a:srgbClr val="191919"/>
              </a:solidFill>
              <a:latin typeface="Montserrat Semi-Bold" panose="00000700000000000000"/>
              <a:ea typeface="Montserrat Semi-Bold" panose="00000700000000000000"/>
              <a:cs typeface="Montserrat Semi-Bold" panose="00000700000000000000"/>
              <a:sym typeface="Montserrat Semi-Bold" panose="00000700000000000000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-1150865" y="0"/>
            <a:ext cx="7206971" cy="10287000"/>
            <a:chOff x="0" y="0"/>
            <a:chExt cx="1816368" cy="25926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16368" cy="2592625"/>
            </a:xfrm>
            <a:custGeom>
              <a:avLst/>
              <a:gdLst/>
              <a:ahLst/>
              <a:cxnLst/>
              <a:rect l="l" t="t" r="r" b="b"/>
              <a:pathLst>
                <a:path w="1816368" h="2592625">
                  <a:moveTo>
                    <a:pt x="1691908" y="2592625"/>
                  </a:moveTo>
                  <a:lnTo>
                    <a:pt x="124460" y="2592625"/>
                  </a:lnTo>
                  <a:cubicBezTo>
                    <a:pt x="55880" y="2592625"/>
                    <a:pt x="0" y="2536745"/>
                    <a:pt x="0" y="246816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91908" y="0"/>
                  </a:lnTo>
                  <a:cubicBezTo>
                    <a:pt x="1760488" y="0"/>
                    <a:pt x="1816368" y="55880"/>
                    <a:pt x="1816368" y="124460"/>
                  </a:cubicBezTo>
                  <a:lnTo>
                    <a:pt x="1816368" y="2468165"/>
                  </a:lnTo>
                  <a:cubicBezTo>
                    <a:pt x="1816368" y="2536745"/>
                    <a:pt x="1760488" y="2592625"/>
                    <a:pt x="1691908" y="25926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-719583" y="370907"/>
            <a:ext cx="6363458" cy="9545187"/>
            <a:chOff x="0" y="0"/>
            <a:chExt cx="6350000" cy="9525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1"/>
              <a:stretch>
                <a:fillRect l="-74175" r="-50824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8318500"/>
            <a:ext cx="965200" cy="939800"/>
            <a:chOff x="0" y="0"/>
            <a:chExt cx="12065000" cy="11747500"/>
          </a:xfrm>
        </p:grpSpPr>
        <p:sp>
          <p:nvSpPr>
            <p:cNvPr id="3" name="Freeform 3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2479961" y="8437478"/>
            <a:ext cx="3387758" cy="831621"/>
            <a:chOff x="0" y="0"/>
            <a:chExt cx="4517010" cy="1108827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2: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Основные цели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56197" y="8582346"/>
            <a:ext cx="310205" cy="412109"/>
          </a:xfrm>
          <a:custGeom>
            <a:avLst/>
            <a:gdLst/>
            <a:ahLst/>
            <a:cxnLst/>
            <a:rect l="l" t="t" r="r" b="b"/>
            <a:pathLst>
              <a:path w="310205" h="412109">
                <a:moveTo>
                  <a:pt x="0" y="0"/>
                </a:moveTo>
                <a:lnTo>
                  <a:pt x="310206" y="0"/>
                </a:lnTo>
                <a:lnTo>
                  <a:pt x="310206" y="412108"/>
                </a:lnTo>
                <a:lnTo>
                  <a:pt x="0" y="41210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70236" y="1028700"/>
            <a:ext cx="9594966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</a:pPr>
            <a:r>
              <a:rPr lang="en-US" sz="8000" b="1" u="none" spc="-16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 главные цели</a:t>
            </a:r>
            <a:endParaRPr lang="en-US" sz="8000" b="1" u="none" spc="-160">
              <a:solidFill>
                <a:srgbClr val="191919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 rot="0">
            <a:off x="1028700" y="3873836"/>
            <a:ext cx="7801259" cy="2539328"/>
            <a:chOff x="0" y="0"/>
            <a:chExt cx="2638944" cy="8589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8945" cy="858983"/>
            </a:xfrm>
            <a:custGeom>
              <a:avLst/>
              <a:gdLst/>
              <a:ahLst/>
              <a:cxnLst/>
              <a:rect l="l" t="t" r="r" b="b"/>
              <a:pathLst>
                <a:path w="2638945" h="858983">
                  <a:moveTo>
                    <a:pt x="2514484" y="858983"/>
                  </a:moveTo>
                  <a:lnTo>
                    <a:pt x="124460" y="858983"/>
                  </a:lnTo>
                  <a:cubicBezTo>
                    <a:pt x="55880" y="858983"/>
                    <a:pt x="0" y="803103"/>
                    <a:pt x="0" y="73452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14485" y="0"/>
                  </a:lnTo>
                  <a:cubicBezTo>
                    <a:pt x="2583064" y="0"/>
                    <a:pt x="2638945" y="55880"/>
                    <a:pt x="2638945" y="124460"/>
                  </a:cubicBezTo>
                  <a:lnTo>
                    <a:pt x="2638945" y="734523"/>
                  </a:lnTo>
                  <a:cubicBezTo>
                    <a:pt x="2638945" y="803103"/>
                    <a:pt x="2583064" y="858983"/>
                    <a:pt x="2514485" y="85898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1028700" y="3873836"/>
            <a:ext cx="3420562" cy="2539328"/>
            <a:chOff x="0" y="0"/>
            <a:chExt cx="1157079" cy="8589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57079" cy="858983"/>
            </a:xfrm>
            <a:custGeom>
              <a:avLst/>
              <a:gdLst/>
              <a:ahLst/>
              <a:cxnLst/>
              <a:rect l="l" t="t" r="r" b="b"/>
              <a:pathLst>
                <a:path w="1157079" h="858983">
                  <a:moveTo>
                    <a:pt x="1032619" y="858983"/>
                  </a:moveTo>
                  <a:lnTo>
                    <a:pt x="124460" y="858983"/>
                  </a:lnTo>
                  <a:cubicBezTo>
                    <a:pt x="55880" y="858983"/>
                    <a:pt x="0" y="803103"/>
                    <a:pt x="0" y="73452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2619" y="0"/>
                  </a:lnTo>
                  <a:cubicBezTo>
                    <a:pt x="1101199" y="0"/>
                    <a:pt x="1157079" y="55880"/>
                    <a:pt x="1157079" y="124460"/>
                  </a:cubicBezTo>
                  <a:lnTo>
                    <a:pt x="1157079" y="734523"/>
                  </a:lnTo>
                  <a:cubicBezTo>
                    <a:pt x="1157079" y="803103"/>
                    <a:pt x="1101199" y="858983"/>
                    <a:pt x="1032619" y="858983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9458041" y="3873836"/>
            <a:ext cx="7801259" cy="2539328"/>
            <a:chOff x="0" y="0"/>
            <a:chExt cx="2638944" cy="85898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38945" cy="858983"/>
            </a:xfrm>
            <a:custGeom>
              <a:avLst/>
              <a:gdLst/>
              <a:ahLst/>
              <a:cxnLst/>
              <a:rect l="l" t="t" r="r" b="b"/>
              <a:pathLst>
                <a:path w="2638945" h="858983">
                  <a:moveTo>
                    <a:pt x="2514484" y="858983"/>
                  </a:moveTo>
                  <a:lnTo>
                    <a:pt x="124460" y="858983"/>
                  </a:lnTo>
                  <a:cubicBezTo>
                    <a:pt x="55880" y="858983"/>
                    <a:pt x="0" y="803103"/>
                    <a:pt x="0" y="73452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14485" y="0"/>
                  </a:lnTo>
                  <a:cubicBezTo>
                    <a:pt x="2583064" y="0"/>
                    <a:pt x="2638945" y="55880"/>
                    <a:pt x="2638945" y="124460"/>
                  </a:cubicBezTo>
                  <a:lnTo>
                    <a:pt x="2638945" y="734523"/>
                  </a:lnTo>
                  <a:cubicBezTo>
                    <a:pt x="2638945" y="803103"/>
                    <a:pt x="2583064" y="858983"/>
                    <a:pt x="2514485" y="85898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5" name="Group 15"/>
          <p:cNvGrpSpPr/>
          <p:nvPr/>
        </p:nvGrpSpPr>
        <p:grpSpPr>
          <a:xfrm rot="0">
            <a:off x="9458041" y="3873836"/>
            <a:ext cx="3420562" cy="2539328"/>
            <a:chOff x="0" y="0"/>
            <a:chExt cx="1157079" cy="8589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57079" cy="858983"/>
            </a:xfrm>
            <a:custGeom>
              <a:avLst/>
              <a:gdLst/>
              <a:ahLst/>
              <a:cxnLst/>
              <a:rect l="l" t="t" r="r" b="b"/>
              <a:pathLst>
                <a:path w="1157079" h="858983">
                  <a:moveTo>
                    <a:pt x="1032619" y="858983"/>
                  </a:moveTo>
                  <a:lnTo>
                    <a:pt x="124460" y="858983"/>
                  </a:lnTo>
                  <a:cubicBezTo>
                    <a:pt x="55880" y="858983"/>
                    <a:pt x="0" y="803103"/>
                    <a:pt x="0" y="73452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32619" y="0"/>
                  </a:lnTo>
                  <a:cubicBezTo>
                    <a:pt x="1101199" y="0"/>
                    <a:pt x="1157079" y="55880"/>
                    <a:pt x="1157079" y="124460"/>
                  </a:cubicBezTo>
                  <a:lnTo>
                    <a:pt x="1157079" y="734523"/>
                  </a:lnTo>
                  <a:cubicBezTo>
                    <a:pt x="1157079" y="803103"/>
                    <a:pt x="1101199" y="858983"/>
                    <a:pt x="1032619" y="858983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644182" y="4567237"/>
            <a:ext cx="2189598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0"/>
              </a:lnSpc>
            </a:pPr>
            <a:r>
              <a:rPr lang="en-US" sz="7600" b="1" spc="-152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100</a:t>
            </a:r>
            <a:endParaRPr lang="en-US" sz="7600" b="1" spc="-152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151577" y="4909820"/>
            <a:ext cx="304437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новых вовлечений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501827" y="4909820"/>
            <a:ext cx="327487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дохода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grpSp>
        <p:nvGrpSpPr>
          <p:cNvPr id="20" name="Group 20"/>
          <p:cNvGrpSpPr/>
          <p:nvPr/>
        </p:nvGrpSpPr>
        <p:grpSpPr>
          <a:xfrm rot="0">
            <a:off x="10073523" y="4336893"/>
            <a:ext cx="2189598" cy="1642423"/>
            <a:chOff x="0" y="0"/>
            <a:chExt cx="2919463" cy="2189898"/>
          </a:xfrm>
        </p:grpSpPr>
        <p:sp>
          <p:nvSpPr>
            <p:cNvPr id="21" name="TextBox 21"/>
            <p:cNvSpPr txBox="1"/>
            <p:nvPr/>
          </p:nvSpPr>
          <p:spPr>
            <a:xfrm>
              <a:off x="0" y="0"/>
              <a:ext cx="2919463" cy="1536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20"/>
                </a:lnSpc>
              </a:pPr>
              <a:r>
                <a:rPr lang="en-US" sz="7600" b="1" spc="-152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500</a:t>
              </a:r>
              <a:endParaRPr lang="en-US" sz="7600" b="1" spc="-152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725501"/>
              <a:ext cx="2919463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млн руб.</a:t>
              </a:r>
              <a:endParaRPr lang="en-US" sz="2200" b="1" u="none" spc="-65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3140009"/>
            <a:ext cx="5162513" cy="3634448"/>
            <a:chOff x="0" y="0"/>
            <a:chExt cx="1746332" cy="12294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46332" cy="1229431"/>
            </a:xfrm>
            <a:custGeom>
              <a:avLst/>
              <a:gdLst/>
              <a:ahLst/>
              <a:cxnLst/>
              <a:rect l="l" t="t" r="r" b="b"/>
              <a:pathLst>
                <a:path w="1746332" h="1229431">
                  <a:moveTo>
                    <a:pt x="1621872" y="1229431"/>
                  </a:moveTo>
                  <a:lnTo>
                    <a:pt x="124460" y="1229431"/>
                  </a:lnTo>
                  <a:cubicBezTo>
                    <a:pt x="55880" y="1229431"/>
                    <a:pt x="0" y="1173551"/>
                    <a:pt x="0" y="1104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104971"/>
                  </a:lnTo>
                  <a:cubicBezTo>
                    <a:pt x="1746332" y="1173551"/>
                    <a:pt x="1690452" y="1229431"/>
                    <a:pt x="1621872" y="122943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028700" y="8296564"/>
            <a:ext cx="965200" cy="939800"/>
            <a:chOff x="0" y="0"/>
            <a:chExt cx="12065000" cy="11747500"/>
          </a:xfrm>
        </p:grpSpPr>
        <p:sp>
          <p:nvSpPr>
            <p:cNvPr id="5" name="Freeform 5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206502" y="8483833"/>
            <a:ext cx="609596" cy="565262"/>
          </a:xfrm>
          <a:custGeom>
            <a:avLst/>
            <a:gdLst/>
            <a:ahLst/>
            <a:cxnLst/>
            <a:rect l="l" t="t" r="r" b="b"/>
            <a:pathLst>
              <a:path w="609596" h="565262">
                <a:moveTo>
                  <a:pt x="0" y="0"/>
                </a:moveTo>
                <a:lnTo>
                  <a:pt x="609596" y="0"/>
                </a:lnTo>
                <a:lnTo>
                  <a:pt x="609596" y="565262"/>
                </a:lnTo>
                <a:lnTo>
                  <a:pt x="0" y="56526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6562743" y="3140009"/>
            <a:ext cx="5162513" cy="3634448"/>
            <a:chOff x="0" y="0"/>
            <a:chExt cx="1746332" cy="12294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46332" cy="1229431"/>
            </a:xfrm>
            <a:custGeom>
              <a:avLst/>
              <a:gdLst/>
              <a:ahLst/>
              <a:cxnLst/>
              <a:rect l="l" t="t" r="r" b="b"/>
              <a:pathLst>
                <a:path w="1746332" h="1229431">
                  <a:moveTo>
                    <a:pt x="1621872" y="1229431"/>
                  </a:moveTo>
                  <a:lnTo>
                    <a:pt x="124460" y="1229431"/>
                  </a:lnTo>
                  <a:cubicBezTo>
                    <a:pt x="55880" y="1229431"/>
                    <a:pt x="0" y="1173551"/>
                    <a:pt x="0" y="1104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104971"/>
                  </a:lnTo>
                  <a:cubicBezTo>
                    <a:pt x="1746332" y="1173551"/>
                    <a:pt x="1690452" y="1229431"/>
                    <a:pt x="1621872" y="122943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2096787" y="3140009"/>
            <a:ext cx="5162513" cy="3634448"/>
            <a:chOff x="0" y="0"/>
            <a:chExt cx="1746332" cy="122943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46332" cy="1229431"/>
            </a:xfrm>
            <a:custGeom>
              <a:avLst/>
              <a:gdLst/>
              <a:ahLst/>
              <a:cxnLst/>
              <a:rect l="l" t="t" r="r" b="b"/>
              <a:pathLst>
                <a:path w="1746332" h="1229431">
                  <a:moveTo>
                    <a:pt x="1621872" y="1229431"/>
                  </a:moveTo>
                  <a:lnTo>
                    <a:pt x="124460" y="1229431"/>
                  </a:lnTo>
                  <a:cubicBezTo>
                    <a:pt x="55880" y="1229431"/>
                    <a:pt x="0" y="1173551"/>
                    <a:pt x="0" y="1104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21872" y="0"/>
                  </a:lnTo>
                  <a:cubicBezTo>
                    <a:pt x="1690452" y="0"/>
                    <a:pt x="1746332" y="55880"/>
                    <a:pt x="1746332" y="124460"/>
                  </a:cubicBezTo>
                  <a:lnTo>
                    <a:pt x="1746332" y="1104971"/>
                  </a:lnTo>
                  <a:cubicBezTo>
                    <a:pt x="1746332" y="1173551"/>
                    <a:pt x="1690452" y="1229431"/>
                    <a:pt x="1621872" y="122943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1028700" y="1028700"/>
            <a:ext cx="16230600" cy="1031686"/>
            <a:chOff x="0" y="0"/>
            <a:chExt cx="21640800" cy="1375582"/>
          </a:xfrm>
        </p:grpSpPr>
        <p:grpSp>
          <p:nvGrpSpPr>
            <p:cNvPr id="12" name="Group 12"/>
            <p:cNvGrpSpPr/>
            <p:nvPr/>
          </p:nvGrpSpPr>
          <p:grpSpPr>
            <a:xfrm rot="0">
              <a:off x="0" y="0"/>
              <a:ext cx="21640800" cy="1375582"/>
              <a:chOff x="0" y="0"/>
              <a:chExt cx="10389482" cy="660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389482" cy="660400"/>
              </a:xfrm>
              <a:custGeom>
                <a:avLst/>
                <a:gdLst/>
                <a:ahLst/>
                <a:cxnLst/>
                <a:rect l="l" t="t" r="r" b="b"/>
                <a:pathLst>
                  <a:path w="10389482" h="660400">
                    <a:moveTo>
                      <a:pt x="10265022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265022" y="0"/>
                    </a:lnTo>
                    <a:cubicBezTo>
                      <a:pt x="10333603" y="0"/>
                      <a:pt x="10389482" y="55880"/>
                      <a:pt x="10389482" y="124460"/>
                    </a:cubicBezTo>
                    <a:lnTo>
                      <a:pt x="10389482" y="535940"/>
                    </a:lnTo>
                    <a:cubicBezTo>
                      <a:pt x="10389482" y="604520"/>
                      <a:pt x="10333603" y="660400"/>
                      <a:pt x="10265022" y="6604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917533" y="481202"/>
              <a:ext cx="12949379" cy="416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00"/>
                </a:lnSpc>
              </a:pPr>
              <a:r>
                <a:rPr lang="en-US" sz="2000" b="1" spc="20">
                  <a:solidFill>
                    <a:srgbClr val="FFFFFF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ОСНОВНЫЕ СТРАТЕГИИ КОМПАНИИ НА ЭТОТ ГОД</a:t>
              </a:r>
              <a:endParaRPr lang="en-US" sz="2000" b="1" spc="20">
                <a:solidFill>
                  <a:srgbClr val="FFFFFF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2479961" y="8415542"/>
            <a:ext cx="3387758" cy="831621"/>
            <a:chOff x="0" y="0"/>
            <a:chExt cx="4517010" cy="1108827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3: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Основные стратегии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16850" y="3680345"/>
            <a:ext cx="3126374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Усиление нашей программы по увеличению количества клиентов</a:t>
            </a:r>
            <a:endParaRPr lang="en-US" sz="26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068566" y="3680345"/>
            <a:ext cx="3126374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Запуск новой технологической платформы</a:t>
            </a:r>
            <a:endParaRPr lang="en-US" sz="26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625831" y="3680345"/>
            <a:ext cx="3126374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Выполнение нашего контрольного списка экологичности</a:t>
            </a:r>
            <a:endParaRPr lang="en-US" sz="26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grpSp>
        <p:nvGrpSpPr>
          <p:cNvPr id="21" name="Group 21"/>
          <p:cNvGrpSpPr/>
          <p:nvPr/>
        </p:nvGrpSpPr>
        <p:grpSpPr>
          <a:xfrm rot="0">
            <a:off x="5299768" y="5933245"/>
            <a:ext cx="567950" cy="567950"/>
            <a:chOff x="0" y="0"/>
            <a:chExt cx="757267" cy="757267"/>
          </a:xfrm>
        </p:grpSpPr>
        <p:grpSp>
          <p:nvGrpSpPr>
            <p:cNvPr id="22" name="Group 22"/>
            <p:cNvGrpSpPr/>
            <p:nvPr/>
          </p:nvGrpSpPr>
          <p:grpSpPr>
            <a:xfrm rot="0"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284360" y="302439"/>
              <a:ext cx="226645" cy="152389"/>
              <a:chOff x="0" y="0"/>
              <a:chExt cx="1930400" cy="129794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26" name="Group 26"/>
          <p:cNvGrpSpPr/>
          <p:nvPr/>
        </p:nvGrpSpPr>
        <p:grpSpPr>
          <a:xfrm rot="0">
            <a:off x="10874909" y="5933245"/>
            <a:ext cx="567950" cy="567950"/>
            <a:chOff x="0" y="0"/>
            <a:chExt cx="757267" cy="757267"/>
          </a:xfrm>
        </p:grpSpPr>
        <p:grpSp>
          <p:nvGrpSpPr>
            <p:cNvPr id="27" name="Group 27"/>
            <p:cNvGrpSpPr/>
            <p:nvPr/>
          </p:nvGrpSpPr>
          <p:grpSpPr>
            <a:xfrm rot="0"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284360" y="302439"/>
              <a:ext cx="226645" cy="152389"/>
              <a:chOff x="0" y="0"/>
              <a:chExt cx="1930400" cy="129794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31" name="Group 31"/>
          <p:cNvGrpSpPr/>
          <p:nvPr/>
        </p:nvGrpSpPr>
        <p:grpSpPr>
          <a:xfrm rot="0">
            <a:off x="16450050" y="5933245"/>
            <a:ext cx="567950" cy="567950"/>
            <a:chOff x="0" y="0"/>
            <a:chExt cx="757267" cy="757267"/>
          </a:xfrm>
        </p:grpSpPr>
        <p:grpSp>
          <p:nvGrpSpPr>
            <p:cNvPr id="32" name="Group 32"/>
            <p:cNvGrpSpPr/>
            <p:nvPr/>
          </p:nvGrpSpPr>
          <p:grpSpPr>
            <a:xfrm rot="0">
              <a:off x="0" y="0"/>
              <a:ext cx="757267" cy="757267"/>
              <a:chOff x="0" y="0"/>
              <a:chExt cx="6350000" cy="63500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284360" y="302439"/>
              <a:ext cx="226645" cy="152389"/>
              <a:chOff x="0" y="0"/>
              <a:chExt cx="1930400" cy="129794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930400" cy="1297940"/>
              </a:xfrm>
              <a:custGeom>
                <a:avLst/>
                <a:gdLst/>
                <a:ahLst/>
                <a:cxnLst/>
                <a:rect l="l" t="t" r="r" b="b"/>
                <a:pathLst>
                  <a:path w="1930400" h="129794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2143510" y="0"/>
            <a:ext cx="6858000" cy="10287000"/>
            <a:chOff x="0" y="0"/>
            <a:chExt cx="6350000" cy="952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1"/>
              <a:stretch>
                <a:fillRect l="-103611" r="-2138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19933" y="2871788"/>
            <a:ext cx="7355774" cy="454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0"/>
              </a:lnSpc>
            </a:pPr>
            <a:r>
              <a:rPr lang="en-US" sz="10000" b="1" spc="-20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Стратегия компании №1</a:t>
            </a:r>
            <a:endParaRPr lang="en-US" sz="10000" b="1" spc="-200">
              <a:solidFill>
                <a:srgbClr val="191919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1028700" y="1028700"/>
            <a:ext cx="965200" cy="939800"/>
            <a:chOff x="0" y="0"/>
            <a:chExt cx="12065000" cy="11747500"/>
          </a:xfrm>
        </p:grpSpPr>
        <p:sp>
          <p:nvSpPr>
            <p:cNvPr id="6" name="Freeform 6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206502" y="1215969"/>
            <a:ext cx="609596" cy="565262"/>
          </a:xfrm>
          <a:custGeom>
            <a:avLst/>
            <a:gdLst/>
            <a:ahLst/>
            <a:cxnLst/>
            <a:rect l="l" t="t" r="r" b="b"/>
            <a:pathLst>
              <a:path w="609596" h="565262">
                <a:moveTo>
                  <a:pt x="0" y="0"/>
                </a:moveTo>
                <a:lnTo>
                  <a:pt x="609596" y="0"/>
                </a:lnTo>
                <a:lnTo>
                  <a:pt x="609596" y="565262"/>
                </a:lnTo>
                <a:lnTo>
                  <a:pt x="0" y="565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2479961" y="1147678"/>
            <a:ext cx="3387758" cy="831621"/>
            <a:chOff x="0" y="0"/>
            <a:chExt cx="4517010" cy="1108827"/>
          </a:xfrm>
        </p:grpSpPr>
        <p:sp>
          <p:nvSpPr>
            <p:cNvPr id="9" name="TextBox 9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3: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Основные стратегии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19933" y="8435340"/>
            <a:ext cx="2759771" cy="822960"/>
            <a:chOff x="0" y="0"/>
            <a:chExt cx="3679695" cy="1097280"/>
          </a:xfrm>
        </p:grpSpPr>
        <p:grpSp>
          <p:nvGrpSpPr>
            <p:cNvPr id="12" name="Group 12"/>
            <p:cNvGrpSpPr/>
            <p:nvPr/>
          </p:nvGrpSpPr>
          <p:grpSpPr>
            <a:xfrm rot="0">
              <a:off x="0" y="0"/>
              <a:ext cx="3679695" cy="1097280"/>
              <a:chOff x="0" y="0"/>
              <a:chExt cx="2214631" cy="6604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214631" cy="660400"/>
              </a:xfrm>
              <a:custGeom>
                <a:avLst/>
                <a:gdLst/>
                <a:ahLst/>
                <a:cxnLst/>
                <a:rect l="l" t="t" r="r" b="b"/>
                <a:pathLst>
                  <a:path w="2214631" h="660400">
                    <a:moveTo>
                      <a:pt x="2090171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090171" y="0"/>
                    </a:lnTo>
                    <a:cubicBezTo>
                      <a:pt x="2158751" y="0"/>
                      <a:pt x="2214631" y="55880"/>
                      <a:pt x="2214631" y="124460"/>
                    </a:cubicBezTo>
                    <a:lnTo>
                      <a:pt x="2214631" y="535940"/>
                    </a:lnTo>
                    <a:cubicBezTo>
                      <a:pt x="2214631" y="604520"/>
                      <a:pt x="2158751" y="660400"/>
                      <a:pt x="2090171" y="6604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341341" y="350142"/>
              <a:ext cx="2959861" cy="368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5"/>
                </a:lnSpc>
              </a:pPr>
              <a:r>
                <a:rPr lang="en-US" sz="1675" b="1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ГРУППА «SUPRA»</a:t>
              </a:r>
              <a:endParaRPr lang="en-US" sz="1675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7754624" y="2130883"/>
            <a:ext cx="9504676" cy="6025234"/>
            <a:chOff x="0" y="0"/>
            <a:chExt cx="12672901" cy="803364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28600"/>
              <a:ext cx="12672901" cy="5334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890"/>
                </a:lnSpc>
              </a:pPr>
              <a:r>
                <a:rPr lang="en-US" sz="6575" b="1" u="none" spc="-131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6575" b="1" u="none" spc="-131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650279"/>
              <a:ext cx="9455846" cy="23592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35"/>
                </a:lnSpc>
                <a:spcBef>
                  <a:spcPct val="0"/>
                </a:spcBef>
              </a:pPr>
              <a:r>
                <a:rPr lang="en-US" sz="2525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Большая часть нашей выручки поступает от повторного вовлечения старых клиентов. Нам необходимо капитализировать существующие деловые отношения и найти возможности.</a:t>
              </a:r>
              <a:endParaRPr lang="en-US" sz="2525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028700" y="1028700"/>
            <a:ext cx="5720701" cy="8229600"/>
            <a:chOff x="0" y="0"/>
            <a:chExt cx="1532331" cy="22043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2331" cy="2204358"/>
            </a:xfrm>
            <a:custGeom>
              <a:avLst/>
              <a:gdLst/>
              <a:ahLst/>
              <a:cxnLst/>
              <a:rect l="l" t="t" r="r" b="b"/>
              <a:pathLst>
                <a:path w="1532331" h="2204358">
                  <a:moveTo>
                    <a:pt x="1407871" y="2204357"/>
                  </a:moveTo>
                  <a:lnTo>
                    <a:pt x="124460" y="2204357"/>
                  </a:lnTo>
                  <a:cubicBezTo>
                    <a:pt x="55880" y="2204357"/>
                    <a:pt x="0" y="2148477"/>
                    <a:pt x="0" y="207989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7871" y="0"/>
                  </a:lnTo>
                  <a:cubicBezTo>
                    <a:pt x="1476451" y="0"/>
                    <a:pt x="1532331" y="55880"/>
                    <a:pt x="1532331" y="124460"/>
                  </a:cubicBezTo>
                  <a:lnTo>
                    <a:pt x="1532331" y="2079897"/>
                  </a:lnTo>
                  <a:cubicBezTo>
                    <a:pt x="1532331" y="2148477"/>
                    <a:pt x="1476451" y="2204358"/>
                    <a:pt x="1407871" y="220435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1512096" y="1559515"/>
            <a:ext cx="4753909" cy="7130864"/>
            <a:chOff x="0" y="0"/>
            <a:chExt cx="6350000" cy="952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1"/>
              <a:stretch>
                <a:fillRect l="-11608" r="-113391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3121920"/>
            <a:ext cx="10193938" cy="4213850"/>
            <a:chOff x="0" y="0"/>
            <a:chExt cx="13591918" cy="5618467"/>
          </a:xfrm>
        </p:grpSpPr>
        <p:sp>
          <p:nvSpPr>
            <p:cNvPr id="3" name="TextBox 3"/>
            <p:cNvSpPr txBox="1"/>
            <p:nvPr/>
          </p:nvSpPr>
          <p:spPr>
            <a:xfrm>
              <a:off x="0" y="2631818"/>
              <a:ext cx="13591918" cy="47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Наша работа не заканчивается получением клиента. Мы можем оказать влияние, удерживая и развиваясь вместе с нашим клиентом.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73900"/>
              <a:ext cx="13591918" cy="653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en-US" sz="60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Существующая база клиентов – это основная область возможностей для увеличения прибыли.</a:t>
              </a:r>
              <a:endPara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2165134" y="339824"/>
            <a:ext cx="5671379" cy="9607352"/>
            <a:chOff x="0" y="0"/>
            <a:chExt cx="1918466" cy="3249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8467" cy="3249895"/>
            </a:xfrm>
            <a:custGeom>
              <a:avLst/>
              <a:gdLst/>
              <a:ahLst/>
              <a:cxnLst/>
              <a:rect l="l" t="t" r="r" b="b"/>
              <a:pathLst>
                <a:path w="1918467" h="3249895">
                  <a:moveTo>
                    <a:pt x="1794006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4007" y="0"/>
                  </a:lnTo>
                  <a:cubicBezTo>
                    <a:pt x="1862587" y="0"/>
                    <a:pt x="1918467" y="55880"/>
                    <a:pt x="1918467" y="124460"/>
                  </a:cubicBezTo>
                  <a:lnTo>
                    <a:pt x="1918467" y="3125435"/>
                  </a:lnTo>
                  <a:cubicBezTo>
                    <a:pt x="1918467" y="3194015"/>
                    <a:pt x="1862587" y="3249895"/>
                    <a:pt x="1794007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12763050" y="6257358"/>
            <a:ext cx="833504" cy="833504"/>
            <a:chOff x="0" y="0"/>
            <a:chExt cx="6355080" cy="6355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13079743" y="6547599"/>
            <a:ext cx="200118" cy="253023"/>
          </a:xfrm>
          <a:custGeom>
            <a:avLst/>
            <a:gdLst/>
            <a:ahLst/>
            <a:cxnLst/>
            <a:rect l="l" t="t" r="r" b="b"/>
            <a:pathLst>
              <a:path w="200118" h="253023">
                <a:moveTo>
                  <a:pt x="0" y="0"/>
                </a:moveTo>
                <a:lnTo>
                  <a:pt x="200118" y="0"/>
                </a:lnTo>
                <a:lnTo>
                  <a:pt x="200118" y="253023"/>
                </a:lnTo>
                <a:lnTo>
                  <a:pt x="0" y="25302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0">
            <a:off x="13941131" y="6257358"/>
            <a:ext cx="3318169" cy="1830209"/>
            <a:chOff x="0" y="0"/>
            <a:chExt cx="4424226" cy="244027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9050"/>
              <a:ext cx="4424226" cy="191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133025"/>
              <a:ext cx="4424226" cy="2196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Капитализация существующих деловых отношений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12516158" y="625595"/>
            <a:ext cx="4969330" cy="496933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r="-105344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30176" y="1028700"/>
            <a:ext cx="5671379" cy="4532353"/>
            <a:chOff x="0" y="0"/>
            <a:chExt cx="1918466" cy="15331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8467" cy="1533166"/>
            </a:xfrm>
            <a:custGeom>
              <a:avLst/>
              <a:gdLst/>
              <a:ahLst/>
              <a:cxnLst/>
              <a:rect l="l" t="t" r="r" b="b"/>
              <a:pathLst>
                <a:path w="1918467" h="1533166">
                  <a:moveTo>
                    <a:pt x="1794006" y="1533166"/>
                  </a:moveTo>
                  <a:lnTo>
                    <a:pt x="124460" y="1533166"/>
                  </a:lnTo>
                  <a:cubicBezTo>
                    <a:pt x="55880" y="1533166"/>
                    <a:pt x="0" y="1477286"/>
                    <a:pt x="0" y="14087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4007" y="0"/>
                  </a:lnTo>
                  <a:cubicBezTo>
                    <a:pt x="1862587" y="0"/>
                    <a:pt x="1918467" y="55880"/>
                    <a:pt x="1918467" y="124460"/>
                  </a:cubicBezTo>
                  <a:lnTo>
                    <a:pt x="1918467" y="1408706"/>
                  </a:lnTo>
                  <a:cubicBezTo>
                    <a:pt x="1918467" y="1477286"/>
                    <a:pt x="1862587" y="1533166"/>
                    <a:pt x="1794007" y="1533166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576592" y="2878124"/>
            <a:ext cx="833504" cy="833504"/>
            <a:chOff x="0" y="0"/>
            <a:chExt cx="1111339" cy="1111339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7" name="Freeform 7"/>
            <p:cNvSpPr/>
            <p:nvPr/>
          </p:nvSpPr>
          <p:spPr>
            <a:xfrm>
              <a:off x="422257" y="386988"/>
              <a:ext cx="266824" cy="337364"/>
            </a:xfrm>
            <a:custGeom>
              <a:avLst/>
              <a:gdLst/>
              <a:ahLst/>
              <a:cxnLst/>
              <a:rect l="l" t="t" r="r" b="b"/>
              <a:pathLst>
                <a:path w="266824" h="337364">
                  <a:moveTo>
                    <a:pt x="0" y="0"/>
                  </a:moveTo>
                  <a:lnTo>
                    <a:pt x="266824" y="0"/>
                  </a:lnTo>
                  <a:lnTo>
                    <a:pt x="266824" y="337363"/>
                  </a:lnTo>
                  <a:lnTo>
                    <a:pt x="0" y="337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0">
            <a:off x="2836969" y="2443907"/>
            <a:ext cx="3318169" cy="1830209"/>
            <a:chOff x="0" y="0"/>
            <a:chExt cx="4424226" cy="2440279"/>
          </a:xfrm>
        </p:grpSpPr>
        <p:sp>
          <p:nvSpPr>
            <p:cNvPr id="9" name="TextBox 9"/>
            <p:cNvSpPr txBox="1"/>
            <p:nvPr/>
          </p:nvSpPr>
          <p:spPr>
            <a:xfrm>
              <a:off x="0" y="-501650"/>
              <a:ext cx="4424226" cy="191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2200" b="1" u="none" spc="-65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88525"/>
              <a:ext cx="4424226" cy="2196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Капитализация существующих деловых отношений</a:t>
              </a:r>
              <a:endParaRPr lang="en-US" sz="1900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7254729" y="1028700"/>
            <a:ext cx="10004571" cy="8229600"/>
            <a:chOff x="0" y="0"/>
            <a:chExt cx="3384262" cy="2783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4262" cy="2783840"/>
            </a:xfrm>
            <a:custGeom>
              <a:avLst/>
              <a:gdLst/>
              <a:ahLst/>
              <a:cxnLst/>
              <a:rect l="l" t="t" r="r" b="b"/>
              <a:pathLst>
                <a:path w="3384262" h="2783840">
                  <a:moveTo>
                    <a:pt x="3259802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9802" y="0"/>
                  </a:lnTo>
                  <a:cubicBezTo>
                    <a:pt x="3328382" y="0"/>
                    <a:pt x="3384262" y="55880"/>
                    <a:pt x="3384262" y="124460"/>
                  </a:cubicBezTo>
                  <a:lnTo>
                    <a:pt x="3384262" y="2659380"/>
                  </a:lnTo>
                  <a:cubicBezTo>
                    <a:pt x="3384262" y="2727960"/>
                    <a:pt x="3328382" y="2783840"/>
                    <a:pt x="3259802" y="27838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8161329" y="2347452"/>
            <a:ext cx="8191371" cy="5592095"/>
            <a:chOff x="0" y="0"/>
            <a:chExt cx="10921828" cy="745612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5072989"/>
              <a:ext cx="10056271" cy="2986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Развитию клиентов необходимо уделить больше внимания, а наши сотрудники умеют находить и использовать возможности.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15525"/>
              <a:ext cx="10921828" cy="653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en-US" sz="60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Нам необходимо обновить наш подход к расширению клиентской базы.</a:t>
              </a:r>
              <a:endPara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030176" y="6068189"/>
            <a:ext cx="5671379" cy="3190111"/>
            <a:chOff x="0" y="0"/>
            <a:chExt cx="1128903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87760" cy="6348735"/>
            </a:xfrm>
            <a:custGeom>
              <a:avLst/>
              <a:gdLst/>
              <a:ahLst/>
              <a:cxnLst/>
              <a:rect l="l" t="t" r="r" b="b"/>
              <a:pathLst>
                <a:path w="11287760" h="6348735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t="-8894" b="-8894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847246" y="1787624"/>
            <a:ext cx="6412054" cy="6711752"/>
            <a:chOff x="0" y="0"/>
            <a:chExt cx="2169016" cy="22703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9016" cy="2270395"/>
            </a:xfrm>
            <a:custGeom>
              <a:avLst/>
              <a:gdLst/>
              <a:ahLst/>
              <a:cxnLst/>
              <a:rect l="l" t="t" r="r" b="b"/>
              <a:pathLst>
                <a:path w="2169016" h="2270395">
                  <a:moveTo>
                    <a:pt x="2044556" y="2270395"/>
                  </a:moveTo>
                  <a:lnTo>
                    <a:pt x="124460" y="2270395"/>
                  </a:lnTo>
                  <a:cubicBezTo>
                    <a:pt x="55880" y="2270395"/>
                    <a:pt x="0" y="2214515"/>
                    <a:pt x="0" y="21459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44556" y="0"/>
                  </a:lnTo>
                  <a:cubicBezTo>
                    <a:pt x="2113136" y="0"/>
                    <a:pt x="2169016" y="55880"/>
                    <a:pt x="2169016" y="124460"/>
                  </a:cubicBezTo>
                  <a:lnTo>
                    <a:pt x="2169016" y="2145935"/>
                  </a:lnTo>
                  <a:cubicBezTo>
                    <a:pt x="2169016" y="2214515"/>
                    <a:pt x="2113136" y="2270395"/>
                    <a:pt x="2044556" y="22703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1398831" y="6420033"/>
            <a:ext cx="833504" cy="833504"/>
            <a:chOff x="0" y="0"/>
            <a:chExt cx="1111339" cy="1111339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7" name="Freeform 7"/>
            <p:cNvSpPr/>
            <p:nvPr/>
          </p:nvSpPr>
          <p:spPr>
            <a:xfrm>
              <a:off x="422257" y="386988"/>
              <a:ext cx="266824" cy="337364"/>
            </a:xfrm>
            <a:custGeom>
              <a:avLst/>
              <a:gdLst/>
              <a:ahLst/>
              <a:cxnLst/>
              <a:rect l="l" t="t" r="r" b="b"/>
              <a:pathLst>
                <a:path w="266824" h="337364">
                  <a:moveTo>
                    <a:pt x="0" y="0"/>
                  </a:moveTo>
                  <a:lnTo>
                    <a:pt x="266824" y="0"/>
                  </a:lnTo>
                  <a:lnTo>
                    <a:pt x="266824" y="337363"/>
                  </a:lnTo>
                  <a:lnTo>
                    <a:pt x="0" y="337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0">
            <a:off x="12813465" y="6142978"/>
            <a:ext cx="3894250" cy="1496834"/>
            <a:chOff x="0" y="0"/>
            <a:chExt cx="5192334" cy="1995779"/>
          </a:xfrm>
        </p:grpSpPr>
        <p:sp>
          <p:nvSpPr>
            <p:cNvPr id="9" name="TextBox 9"/>
            <p:cNvSpPr txBox="1"/>
            <p:nvPr/>
          </p:nvSpPr>
          <p:spPr>
            <a:xfrm>
              <a:off x="0" y="-501650"/>
              <a:ext cx="5192334" cy="191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133025"/>
              <a:ext cx="5192334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Капитализация существующих деловых отношений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1178608" y="2102298"/>
            <a:ext cx="5747803" cy="3233099"/>
            <a:chOff x="0" y="0"/>
            <a:chExt cx="1128903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87760" cy="6348735"/>
            </a:xfrm>
            <a:custGeom>
              <a:avLst/>
              <a:gdLst/>
              <a:ahLst/>
              <a:cxnLst/>
              <a:rect l="l" t="t" r="r" b="b"/>
              <a:pathLst>
                <a:path w="11287760" h="6348735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t="-9283" b="-9283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1657350" y="3039687"/>
            <a:ext cx="7715250" cy="4213850"/>
            <a:chOff x="0" y="0"/>
            <a:chExt cx="10287000" cy="561846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2631818"/>
              <a:ext cx="10287000" cy="47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не только получим больше проектов, но также продолжим развивать доверие и преданность наших клиентов.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300248"/>
              <a:ext cx="10287000" cy="8449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Мы работаем над повышением лояльности клиентов и совершенствуем рабочий процесс.</a:t>
              </a:r>
              <a:endPara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  <a:p>
              <a:pPr algn="l">
                <a:lnSpc>
                  <a:spcPts val="7200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1587921" y="1028700"/>
            <a:ext cx="5671379" cy="4532353"/>
            <a:chOff x="0" y="0"/>
            <a:chExt cx="1918466" cy="15331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8467" cy="1533166"/>
            </a:xfrm>
            <a:custGeom>
              <a:avLst/>
              <a:gdLst/>
              <a:ahLst/>
              <a:cxnLst/>
              <a:rect l="l" t="t" r="r" b="b"/>
              <a:pathLst>
                <a:path w="1918467" h="1533166">
                  <a:moveTo>
                    <a:pt x="1794006" y="1533166"/>
                  </a:moveTo>
                  <a:lnTo>
                    <a:pt x="124460" y="1533166"/>
                  </a:lnTo>
                  <a:cubicBezTo>
                    <a:pt x="55880" y="1533166"/>
                    <a:pt x="0" y="1477286"/>
                    <a:pt x="0" y="14087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4007" y="0"/>
                  </a:lnTo>
                  <a:cubicBezTo>
                    <a:pt x="1862587" y="0"/>
                    <a:pt x="1918467" y="55880"/>
                    <a:pt x="1918467" y="124460"/>
                  </a:cubicBezTo>
                  <a:lnTo>
                    <a:pt x="1918467" y="1408706"/>
                  </a:lnTo>
                  <a:cubicBezTo>
                    <a:pt x="1918467" y="1477286"/>
                    <a:pt x="1862587" y="1533166"/>
                    <a:pt x="1794007" y="1533166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3379129" y="2379772"/>
            <a:ext cx="3318169" cy="1830209"/>
            <a:chOff x="0" y="0"/>
            <a:chExt cx="4424226" cy="2440279"/>
          </a:xfrm>
        </p:grpSpPr>
        <p:sp>
          <p:nvSpPr>
            <p:cNvPr id="5" name="TextBox 5"/>
            <p:cNvSpPr txBox="1"/>
            <p:nvPr/>
          </p:nvSpPr>
          <p:spPr>
            <a:xfrm>
              <a:off x="0" y="-501650"/>
              <a:ext cx="4424226" cy="191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2200" b="1" u="none" spc="-65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88525"/>
              <a:ext cx="4424226" cy="2196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Капитализация существующих деловых отношений</a:t>
              </a:r>
              <a:endParaRPr lang="en-US" sz="1900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028700" y="1028700"/>
            <a:ext cx="10004571" cy="8229600"/>
            <a:chOff x="0" y="0"/>
            <a:chExt cx="3384262" cy="2783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84262" cy="2783840"/>
            </a:xfrm>
            <a:custGeom>
              <a:avLst/>
              <a:gdLst/>
              <a:ahLst/>
              <a:cxnLst/>
              <a:rect l="l" t="t" r="r" b="b"/>
              <a:pathLst>
                <a:path w="3384262" h="2783840">
                  <a:moveTo>
                    <a:pt x="3259802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259802" y="0"/>
                  </a:lnTo>
                  <a:cubicBezTo>
                    <a:pt x="3328382" y="0"/>
                    <a:pt x="3384262" y="55880"/>
                    <a:pt x="3384262" y="124460"/>
                  </a:cubicBezTo>
                  <a:lnTo>
                    <a:pt x="3384262" y="2659380"/>
                  </a:lnTo>
                  <a:cubicBezTo>
                    <a:pt x="3384262" y="2727960"/>
                    <a:pt x="3328382" y="2783840"/>
                    <a:pt x="3259802" y="27838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935300" y="2841234"/>
            <a:ext cx="8191371" cy="4604533"/>
            <a:chOff x="0" y="0"/>
            <a:chExt cx="10921828" cy="6139377"/>
          </a:xfrm>
        </p:grpSpPr>
        <p:sp>
          <p:nvSpPr>
            <p:cNvPr id="10" name="TextBox 10"/>
            <p:cNvSpPr txBox="1"/>
            <p:nvPr/>
          </p:nvSpPr>
          <p:spPr>
            <a:xfrm>
              <a:off x="137702" y="3152728"/>
              <a:ext cx="10056271" cy="41936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Сфокусировавшись на использовании возможностей с существующими клиентами, мы сможем увеличить наше среднее количество контактов.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15525"/>
              <a:ext cx="10921828" cy="5222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en-US" sz="60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К середине года мы ожидаем рост вовлеченности клиентов на 20%</a:t>
              </a:r>
              <a:endPara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11587921" y="6068189"/>
            <a:ext cx="5671379" cy="3190111"/>
            <a:chOff x="0" y="0"/>
            <a:chExt cx="1128903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287760" cy="6348735"/>
            </a:xfrm>
            <a:custGeom>
              <a:avLst/>
              <a:gdLst/>
              <a:ahLst/>
              <a:cxnLst/>
              <a:rect l="l" t="t" r="r" b="b"/>
              <a:pathLst>
                <a:path w="11287760" h="6348735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1"/>
              <a:stretch>
                <a:fillRect t="-9265" b="-9265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 rot="0">
            <a:off x="12149923" y="2878124"/>
            <a:ext cx="833504" cy="833504"/>
            <a:chOff x="0" y="0"/>
            <a:chExt cx="1111339" cy="1111339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422257" y="386988"/>
              <a:ext cx="266824" cy="337364"/>
            </a:xfrm>
            <a:custGeom>
              <a:avLst/>
              <a:gdLst/>
              <a:ahLst/>
              <a:cxnLst/>
              <a:rect l="l" t="t" r="r" b="b"/>
              <a:pathLst>
                <a:path w="266824" h="337364">
                  <a:moveTo>
                    <a:pt x="0" y="0"/>
                  </a:moveTo>
                  <a:lnTo>
                    <a:pt x="266824" y="0"/>
                  </a:lnTo>
                  <a:lnTo>
                    <a:pt x="266824" y="337363"/>
                  </a:lnTo>
                  <a:lnTo>
                    <a:pt x="0" y="337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81268" y="5893079"/>
            <a:ext cx="16024715" cy="0"/>
          </a:xfrm>
          <a:prstGeom prst="line">
            <a:avLst/>
          </a:prstGeom>
          <a:ln w="857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0">
            <a:off x="908107" y="1037779"/>
            <a:ext cx="6412054" cy="2878845"/>
            <a:chOff x="0" y="0"/>
            <a:chExt cx="2169016" cy="9738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9016" cy="973832"/>
            </a:xfrm>
            <a:custGeom>
              <a:avLst/>
              <a:gdLst/>
              <a:ahLst/>
              <a:cxnLst/>
              <a:rect l="l" t="t" r="r" b="b"/>
              <a:pathLst>
                <a:path w="2169016" h="973832">
                  <a:moveTo>
                    <a:pt x="2044556" y="973831"/>
                  </a:moveTo>
                  <a:lnTo>
                    <a:pt x="124460" y="973831"/>
                  </a:lnTo>
                  <a:cubicBezTo>
                    <a:pt x="55880" y="973831"/>
                    <a:pt x="0" y="917951"/>
                    <a:pt x="0" y="8493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044556" y="0"/>
                  </a:lnTo>
                  <a:cubicBezTo>
                    <a:pt x="2113136" y="0"/>
                    <a:pt x="2169016" y="55880"/>
                    <a:pt x="2169016" y="124460"/>
                  </a:cubicBezTo>
                  <a:lnTo>
                    <a:pt x="2169016" y="849372"/>
                  </a:lnTo>
                  <a:cubicBezTo>
                    <a:pt x="2169016" y="917951"/>
                    <a:pt x="2113136" y="973832"/>
                    <a:pt x="2044556" y="9738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0">
            <a:off x="1415851" y="2073690"/>
            <a:ext cx="833504" cy="833504"/>
            <a:chOff x="0" y="0"/>
            <a:chExt cx="6355080" cy="6355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732544" y="2098500"/>
            <a:ext cx="200118" cy="253023"/>
          </a:xfrm>
          <a:custGeom>
            <a:avLst/>
            <a:gdLst/>
            <a:ahLst/>
            <a:cxnLst/>
            <a:rect l="l" t="t" r="r" b="b"/>
            <a:pathLst>
              <a:path w="200118" h="253023">
                <a:moveTo>
                  <a:pt x="0" y="0"/>
                </a:moveTo>
                <a:lnTo>
                  <a:pt x="200118" y="0"/>
                </a:lnTo>
                <a:lnTo>
                  <a:pt x="200118" y="253023"/>
                </a:lnTo>
                <a:lnTo>
                  <a:pt x="0" y="25302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1053696" y="5767581"/>
            <a:ext cx="336720" cy="33672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2472119" y="1710784"/>
            <a:ext cx="4340299" cy="1523756"/>
            <a:chOff x="0" y="0"/>
            <a:chExt cx="5787065" cy="2031674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9050"/>
              <a:ext cx="5787065" cy="1429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168921"/>
              <a:ext cx="5787065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Капитализация существующих деловых отношений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7607913" y="1028700"/>
            <a:ext cx="9651387" cy="2887924"/>
            <a:chOff x="0" y="0"/>
            <a:chExt cx="12868517" cy="3850565"/>
          </a:xfrm>
        </p:grpSpPr>
        <p:grpSp>
          <p:nvGrpSpPr>
            <p:cNvPr id="14" name="Group 14"/>
            <p:cNvGrpSpPr/>
            <p:nvPr/>
          </p:nvGrpSpPr>
          <p:grpSpPr>
            <a:xfrm rot="0">
              <a:off x="0" y="0"/>
              <a:ext cx="12868517" cy="3850565"/>
              <a:chOff x="0" y="0"/>
              <a:chExt cx="3264790" cy="97690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264791" cy="976903"/>
              </a:xfrm>
              <a:custGeom>
                <a:avLst/>
                <a:gdLst/>
                <a:ahLst/>
                <a:cxnLst/>
                <a:rect l="l" t="t" r="r" b="b"/>
                <a:pathLst>
                  <a:path w="3264791" h="976903">
                    <a:moveTo>
                      <a:pt x="3140330" y="976902"/>
                    </a:moveTo>
                    <a:lnTo>
                      <a:pt x="124460" y="976902"/>
                    </a:lnTo>
                    <a:cubicBezTo>
                      <a:pt x="55880" y="976902"/>
                      <a:pt x="0" y="921023"/>
                      <a:pt x="0" y="85244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140330" y="0"/>
                    </a:lnTo>
                    <a:cubicBezTo>
                      <a:pt x="3208910" y="0"/>
                      <a:pt x="3264791" y="55880"/>
                      <a:pt x="3264791" y="124460"/>
                    </a:cubicBezTo>
                    <a:lnTo>
                      <a:pt x="3264791" y="852443"/>
                    </a:lnTo>
                    <a:cubicBezTo>
                      <a:pt x="3264791" y="921023"/>
                      <a:pt x="3208910" y="976903"/>
                      <a:pt x="3140330" y="976903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925305" y="2046673"/>
              <a:ext cx="11018307" cy="1147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0"/>
                </a:lnSpc>
                <a:spcBef>
                  <a:spcPct val="0"/>
                </a:spcBef>
              </a:pPr>
              <a:r>
                <a:rPr lang="en-US" sz="2505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нацелены на прирост новых контактов</a:t>
              </a:r>
              <a:endParaRPr lang="en-US" sz="2505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3510"/>
                </a:lnSpc>
                <a:spcBef>
                  <a:spcPct val="0"/>
                </a:spcBef>
              </a:pPr>
              <a:r>
                <a:rPr lang="en-US" sz="2505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в 20% ежемесячно.</a:t>
              </a:r>
              <a:endParaRPr lang="en-US" sz="2505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5305" y="602003"/>
              <a:ext cx="11018307" cy="12378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15"/>
                </a:lnSpc>
              </a:pPr>
              <a:r>
                <a:rPr lang="en-US" sz="5780" b="1">
                  <a:solidFill>
                    <a:srgbClr val="FFFFFF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Дорожная карта</a:t>
              </a:r>
              <a:endParaRPr lang="en-US" sz="5780" b="1">
                <a:solidFill>
                  <a:srgbClr val="FFFFFF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1209589" y="6852819"/>
            <a:ext cx="2498550" cy="1161806"/>
            <a:chOff x="0" y="0"/>
            <a:chExt cx="3331400" cy="154907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19050"/>
              <a:ext cx="333140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01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686321"/>
              <a:ext cx="3331400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Сделайте аудит статуса / состояния клиентов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4591130" y="5767581"/>
            <a:ext cx="336720" cy="336720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23" name="Group 23"/>
          <p:cNvGrpSpPr/>
          <p:nvPr/>
        </p:nvGrpSpPr>
        <p:grpSpPr>
          <a:xfrm rot="0">
            <a:off x="4591130" y="6852819"/>
            <a:ext cx="2498550" cy="1161806"/>
            <a:chOff x="0" y="0"/>
            <a:chExt cx="3331400" cy="1549074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19050"/>
              <a:ext cx="333140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02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686321"/>
              <a:ext cx="3331400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Проведите обсуждения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с фокус-группами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0">
            <a:off x="7972671" y="5767581"/>
            <a:ext cx="336720" cy="336720"/>
            <a:chOff x="0" y="0"/>
            <a:chExt cx="6350000" cy="6350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28" name="Group 28"/>
          <p:cNvGrpSpPr/>
          <p:nvPr/>
        </p:nvGrpSpPr>
        <p:grpSpPr>
          <a:xfrm rot="0">
            <a:off x="7972671" y="6852819"/>
            <a:ext cx="2498550" cy="1161806"/>
            <a:chOff x="0" y="0"/>
            <a:chExt cx="3331400" cy="1549074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19050"/>
              <a:ext cx="333140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03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686321"/>
              <a:ext cx="3331400" cy="1751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Примените первую стратегию по расширению клиентской базы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 rot="0">
            <a:off x="11354213" y="5767581"/>
            <a:ext cx="336720" cy="336720"/>
            <a:chOff x="0" y="0"/>
            <a:chExt cx="6350000" cy="6350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33" name="Group 33"/>
          <p:cNvGrpSpPr/>
          <p:nvPr/>
        </p:nvGrpSpPr>
        <p:grpSpPr>
          <a:xfrm rot="0">
            <a:off x="11354213" y="6852819"/>
            <a:ext cx="2498550" cy="1161806"/>
            <a:chOff x="0" y="0"/>
            <a:chExt cx="3331400" cy="1549074"/>
          </a:xfrm>
        </p:grpSpPr>
        <p:sp>
          <p:nvSpPr>
            <p:cNvPr id="34" name="TextBox 34"/>
            <p:cNvSpPr txBox="1"/>
            <p:nvPr/>
          </p:nvSpPr>
          <p:spPr>
            <a:xfrm>
              <a:off x="0" y="-19050"/>
              <a:ext cx="333140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04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686321"/>
              <a:ext cx="3331400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Проанализируйте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и отслеживайте результаты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 rot="0">
            <a:off x="14735754" y="5767581"/>
            <a:ext cx="336720" cy="336720"/>
            <a:chOff x="0" y="0"/>
            <a:chExt cx="6350000" cy="63500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38" name="Group 38"/>
          <p:cNvGrpSpPr/>
          <p:nvPr/>
        </p:nvGrpSpPr>
        <p:grpSpPr>
          <a:xfrm rot="0">
            <a:off x="14735754" y="6852819"/>
            <a:ext cx="2498550" cy="1495181"/>
            <a:chOff x="0" y="0"/>
            <a:chExt cx="3331400" cy="1993574"/>
          </a:xfrm>
        </p:grpSpPr>
        <p:sp>
          <p:nvSpPr>
            <p:cNvPr id="39" name="TextBox 39"/>
            <p:cNvSpPr txBox="1"/>
            <p:nvPr/>
          </p:nvSpPr>
          <p:spPr>
            <a:xfrm>
              <a:off x="0" y="-19050"/>
              <a:ext cx="333140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05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686321"/>
              <a:ext cx="3331400" cy="2196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Соберите ценную информацию на основании первой стратегии и примените вторую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96622" y="339824"/>
            <a:ext cx="5671379" cy="9607352"/>
            <a:chOff x="0" y="0"/>
            <a:chExt cx="1918466" cy="3249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8467" cy="3249895"/>
            </a:xfrm>
            <a:custGeom>
              <a:avLst/>
              <a:gdLst/>
              <a:ahLst/>
              <a:cxnLst/>
              <a:rect l="l" t="t" r="r" b="b"/>
              <a:pathLst>
                <a:path w="1918467" h="3249895">
                  <a:moveTo>
                    <a:pt x="1794006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4007" y="0"/>
                  </a:lnTo>
                  <a:cubicBezTo>
                    <a:pt x="1862587" y="0"/>
                    <a:pt x="1918467" y="55880"/>
                    <a:pt x="1918467" y="124460"/>
                  </a:cubicBezTo>
                  <a:lnTo>
                    <a:pt x="1918467" y="3125435"/>
                  </a:lnTo>
                  <a:cubicBezTo>
                    <a:pt x="1918467" y="3194015"/>
                    <a:pt x="1862587" y="3249895"/>
                    <a:pt x="1794007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0">
            <a:off x="994538" y="6257358"/>
            <a:ext cx="833504" cy="833504"/>
            <a:chOff x="0" y="0"/>
            <a:chExt cx="6355080" cy="63550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311231" y="6547599"/>
            <a:ext cx="200118" cy="253023"/>
          </a:xfrm>
          <a:custGeom>
            <a:avLst/>
            <a:gdLst/>
            <a:ahLst/>
            <a:cxnLst/>
            <a:rect l="l" t="t" r="r" b="b"/>
            <a:pathLst>
              <a:path w="200118" h="253023">
                <a:moveTo>
                  <a:pt x="0" y="0"/>
                </a:moveTo>
                <a:lnTo>
                  <a:pt x="200118" y="0"/>
                </a:lnTo>
                <a:lnTo>
                  <a:pt x="200118" y="253023"/>
                </a:lnTo>
                <a:lnTo>
                  <a:pt x="0" y="25302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2172619" y="6257358"/>
            <a:ext cx="3318169" cy="1830209"/>
            <a:chOff x="0" y="0"/>
            <a:chExt cx="4424226" cy="2440279"/>
          </a:xfrm>
        </p:grpSpPr>
        <p:sp>
          <p:nvSpPr>
            <p:cNvPr id="8" name="TextBox 8"/>
            <p:cNvSpPr txBox="1"/>
            <p:nvPr/>
          </p:nvSpPr>
          <p:spPr>
            <a:xfrm>
              <a:off x="0" y="-19050"/>
              <a:ext cx="4424226" cy="191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Усиление нашей программы по увеличению количества клиентов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133025"/>
              <a:ext cx="4424226" cy="2196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Капитализация существующих деловых отношений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747647" y="625595"/>
            <a:ext cx="4969330" cy="496933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r="-50030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6518753" y="339824"/>
            <a:ext cx="11321327" cy="9607352"/>
            <a:chOff x="0" y="0"/>
            <a:chExt cx="3829683" cy="32498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29684" cy="3249895"/>
            </a:xfrm>
            <a:custGeom>
              <a:avLst/>
              <a:gdLst/>
              <a:ahLst/>
              <a:cxnLst/>
              <a:rect l="l" t="t" r="r" b="b"/>
              <a:pathLst>
                <a:path w="3829684" h="3249895">
                  <a:moveTo>
                    <a:pt x="3705223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705223" y="0"/>
                  </a:lnTo>
                  <a:cubicBezTo>
                    <a:pt x="3773803" y="0"/>
                    <a:pt x="3829684" y="55880"/>
                    <a:pt x="3829684" y="124460"/>
                  </a:cubicBezTo>
                  <a:lnTo>
                    <a:pt x="3829684" y="3125435"/>
                  </a:lnTo>
                  <a:cubicBezTo>
                    <a:pt x="3829684" y="3194015"/>
                    <a:pt x="3773803" y="3249895"/>
                    <a:pt x="3705223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 rot="0">
            <a:off x="8121766" y="2859555"/>
            <a:ext cx="8115300" cy="4231307"/>
            <a:chOff x="0" y="0"/>
            <a:chExt cx="10820400" cy="564174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3246967"/>
              <a:ext cx="10820400" cy="3590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Для соблюдения требований необходимо разработать план обучения и набора персонала.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373900"/>
              <a:ext cx="10820400" cy="653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en-US" sz="60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Увеличение рабочей нагрузки ожидаемо, но мы можем с ней справиться.</a:t>
              </a:r>
              <a:endPara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5068" y="3663446"/>
            <a:ext cx="4921436" cy="6170935"/>
            <a:chOff x="0" y="0"/>
            <a:chExt cx="1664782" cy="20874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4782" cy="2087452"/>
            </a:xfrm>
            <a:custGeom>
              <a:avLst/>
              <a:gdLst/>
              <a:ahLst/>
              <a:cxnLst/>
              <a:rect l="l" t="t" r="r" b="b"/>
              <a:pathLst>
                <a:path w="1664782" h="2087452">
                  <a:moveTo>
                    <a:pt x="1540322" y="2087452"/>
                  </a:moveTo>
                  <a:lnTo>
                    <a:pt x="124460" y="2087452"/>
                  </a:lnTo>
                  <a:cubicBezTo>
                    <a:pt x="55880" y="2087452"/>
                    <a:pt x="0" y="2031572"/>
                    <a:pt x="0" y="196299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40322" y="0"/>
                  </a:lnTo>
                  <a:cubicBezTo>
                    <a:pt x="1608902" y="0"/>
                    <a:pt x="1664782" y="55880"/>
                    <a:pt x="1664782" y="124460"/>
                  </a:cubicBezTo>
                  <a:lnTo>
                    <a:pt x="1664782" y="1962992"/>
                  </a:lnTo>
                  <a:cubicBezTo>
                    <a:pt x="1664782" y="2031572"/>
                    <a:pt x="1608902" y="2087452"/>
                    <a:pt x="1540322" y="208745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024123" y="5481055"/>
            <a:ext cx="3543325" cy="2535717"/>
            <a:chOff x="0" y="0"/>
            <a:chExt cx="4724433" cy="3380956"/>
          </a:xfrm>
        </p:grpSpPr>
        <p:sp>
          <p:nvSpPr>
            <p:cNvPr id="5" name="TextBox 5"/>
            <p:cNvSpPr txBox="1"/>
            <p:nvPr/>
          </p:nvSpPr>
          <p:spPr>
            <a:xfrm>
              <a:off x="0" y="521036"/>
              <a:ext cx="4724433" cy="39699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Наша работа не заканчивается с получением клиента. Мы можем оказать влияние, удерживая и развиваясь вместе с нашим клиентом.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00078"/>
              <a:ext cx="4724433" cy="2386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Наша существующая база клиентов – это основная область возможностей для увеличения прибыли.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5535705" y="6922215"/>
            <a:ext cx="6069013" cy="2912166"/>
            <a:chOff x="0" y="0"/>
            <a:chExt cx="2052975" cy="9851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5535705" y="3663446"/>
            <a:ext cx="6069013" cy="2912166"/>
            <a:chOff x="0" y="0"/>
            <a:chExt cx="2052975" cy="9851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6103562" y="4198566"/>
            <a:ext cx="4708130" cy="1841927"/>
            <a:chOff x="0" y="0"/>
            <a:chExt cx="6277507" cy="245590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484034"/>
              <a:ext cx="6277507" cy="2637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Развитию клиентов необходимо уделить больше внимания, а наши сотрудники умеют находить и использовать возможности.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59564"/>
              <a:ext cx="6277507" cy="1424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Пересмотреть наши методы по расширению клиентской базы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marL="0" lvl="0" indent="0" algn="l">
                <a:lnSpc>
                  <a:spcPts val="2860"/>
                </a:lnSpc>
              </a:p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6103562" y="7457334"/>
            <a:ext cx="4708130" cy="1841927"/>
            <a:chOff x="0" y="0"/>
            <a:chExt cx="6277507" cy="245590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928060"/>
              <a:ext cx="6277507" cy="1749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не только получим больше проектов, но также продолжим развивать доверие и лояльность наших клиентов.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59564"/>
              <a:ext cx="6277507" cy="1424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Мы работаем на лояльность клиента и совершенствуем рабочий процесс.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11883919" y="6922215"/>
            <a:ext cx="6069013" cy="2912166"/>
            <a:chOff x="0" y="0"/>
            <a:chExt cx="2052975" cy="9851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 rot="0">
            <a:off x="11883919" y="3663446"/>
            <a:ext cx="6069013" cy="2912166"/>
            <a:chOff x="0" y="0"/>
            <a:chExt cx="2052975" cy="9851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 rot="0">
            <a:off x="12370073" y="4198566"/>
            <a:ext cx="5096705" cy="1841927"/>
            <a:chOff x="0" y="0"/>
            <a:chExt cx="6795607" cy="2455903"/>
          </a:xfrm>
        </p:grpSpPr>
        <p:sp>
          <p:nvSpPr>
            <p:cNvPr id="22" name="TextBox 22"/>
            <p:cNvSpPr txBox="1"/>
            <p:nvPr/>
          </p:nvSpPr>
          <p:spPr>
            <a:xfrm>
              <a:off x="0" y="484034"/>
              <a:ext cx="6795607" cy="2637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Сфокусировавшись на использовании возможностей с существующими клиентами, мы сможем увеличить наше среднее число контактов.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59564"/>
              <a:ext cx="6795607" cy="1424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К середине года мы ожидаем рост вовлеченности клиентов на 20%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marL="0" lvl="0" indent="0" algn="l">
                <a:lnSpc>
                  <a:spcPts val="286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12486445" y="7623844"/>
            <a:ext cx="4772855" cy="1508908"/>
            <a:chOff x="0" y="0"/>
            <a:chExt cx="6363807" cy="2011877"/>
          </a:xfrm>
        </p:grpSpPr>
        <p:sp>
          <p:nvSpPr>
            <p:cNvPr id="25" name="TextBox 25"/>
            <p:cNvSpPr txBox="1"/>
            <p:nvPr/>
          </p:nvSpPr>
          <p:spPr>
            <a:xfrm>
              <a:off x="0" y="706047"/>
              <a:ext cx="6363807" cy="1749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Для соблюдения требований необходимо разработать план обучения и набора персонала.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00078"/>
              <a:ext cx="6363807" cy="19059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Увеличение рабочей нагрузки ожидаемо, но мы сможем с ней справиться.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marL="0" lvl="0" indent="0" algn="l">
                <a:lnSpc>
                  <a:spcPts val="286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335068" y="194119"/>
            <a:ext cx="17617864" cy="3133299"/>
            <a:chOff x="0" y="0"/>
            <a:chExt cx="5959623" cy="105990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59623" cy="1059906"/>
            </a:xfrm>
            <a:custGeom>
              <a:avLst/>
              <a:gdLst/>
              <a:ahLst/>
              <a:cxnLst/>
              <a:rect l="l" t="t" r="r" b="b"/>
              <a:pathLst>
                <a:path w="5959623" h="1059906">
                  <a:moveTo>
                    <a:pt x="5835163" y="1059906"/>
                  </a:moveTo>
                  <a:lnTo>
                    <a:pt x="124460" y="1059906"/>
                  </a:lnTo>
                  <a:cubicBezTo>
                    <a:pt x="55880" y="1059906"/>
                    <a:pt x="0" y="1004026"/>
                    <a:pt x="0" y="9354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835163" y="0"/>
                  </a:lnTo>
                  <a:cubicBezTo>
                    <a:pt x="5903743" y="0"/>
                    <a:pt x="5959623" y="55880"/>
                    <a:pt x="5959623" y="124460"/>
                  </a:cubicBezTo>
                  <a:lnTo>
                    <a:pt x="5959623" y="935446"/>
                  </a:lnTo>
                  <a:cubicBezTo>
                    <a:pt x="5959623" y="1004026"/>
                    <a:pt x="5903743" y="1059906"/>
                    <a:pt x="5835163" y="1059906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29" name="Group 29"/>
          <p:cNvGrpSpPr/>
          <p:nvPr/>
        </p:nvGrpSpPr>
        <p:grpSpPr>
          <a:xfrm rot="0">
            <a:off x="1110997" y="861322"/>
            <a:ext cx="14468091" cy="1798892"/>
            <a:chOff x="0" y="0"/>
            <a:chExt cx="19290787" cy="2398523"/>
          </a:xfrm>
        </p:grpSpPr>
        <p:sp>
          <p:nvSpPr>
            <p:cNvPr id="30" name="TextBox 30"/>
            <p:cNvSpPr txBox="1"/>
            <p:nvPr/>
          </p:nvSpPr>
          <p:spPr>
            <a:xfrm>
              <a:off x="0" y="0"/>
              <a:ext cx="19290787" cy="1620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600"/>
                </a:lnSpc>
              </a:pPr>
              <a:r>
                <a:rPr lang="en-US" sz="8000" b="1" spc="-160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Резюмируем</a:t>
              </a:r>
              <a:endParaRPr lang="en-US" sz="8000" b="1" spc="-16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817226"/>
              <a:ext cx="16841650" cy="581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Наш план по увеличению прибыли и развитию клиентской базы.</a:t>
              </a:r>
              <a:endParaRPr lang="en-US" sz="2600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828800" y="2407108"/>
            <a:ext cx="8704576" cy="5472784"/>
            <a:chOff x="0" y="0"/>
            <a:chExt cx="11606101" cy="7297046"/>
          </a:xfrm>
        </p:grpSpPr>
        <p:sp>
          <p:nvSpPr>
            <p:cNvPr id="3" name="TextBox 3"/>
            <p:cNvSpPr txBox="1"/>
            <p:nvPr/>
          </p:nvSpPr>
          <p:spPr>
            <a:xfrm>
              <a:off x="0" y="-13547"/>
              <a:ext cx="11606101" cy="4827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620"/>
                </a:lnSpc>
              </a:pPr>
              <a:r>
                <a:rPr lang="en-US" sz="7400" b="1" spc="-148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Запуск новой технологической         платформы</a:t>
              </a:r>
              <a:endParaRPr lang="en-US" sz="7400" b="1" spc="-148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581064"/>
              <a:ext cx="10032819" cy="1643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5"/>
                </a:lnSpc>
                <a:spcBef>
                  <a:spcPct val="0"/>
                </a:spcBef>
              </a:pPr>
              <a:r>
                <a:rPr lang="en-US" sz="2375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Платформа позволит нам работать быстрее и лучше. Мы сможем предоставлять более качественное обслуживание благодаря интегрированной системе.</a:t>
              </a:r>
              <a:endParaRPr lang="en-US" sz="2375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1462376" y="1028700"/>
            <a:ext cx="5796924" cy="8229600"/>
            <a:chOff x="0" y="0"/>
            <a:chExt cx="1532331" cy="21753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32331" cy="2175373"/>
            </a:xfrm>
            <a:custGeom>
              <a:avLst/>
              <a:gdLst/>
              <a:ahLst/>
              <a:cxnLst/>
              <a:rect l="l" t="t" r="r" b="b"/>
              <a:pathLst>
                <a:path w="1532331" h="2175373">
                  <a:moveTo>
                    <a:pt x="1407871" y="2175372"/>
                  </a:moveTo>
                  <a:lnTo>
                    <a:pt x="124460" y="2175372"/>
                  </a:lnTo>
                  <a:cubicBezTo>
                    <a:pt x="55880" y="2175372"/>
                    <a:pt x="0" y="2119493"/>
                    <a:pt x="0" y="20509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07871" y="0"/>
                  </a:lnTo>
                  <a:cubicBezTo>
                    <a:pt x="1476451" y="0"/>
                    <a:pt x="1532331" y="55880"/>
                    <a:pt x="1532331" y="124460"/>
                  </a:cubicBezTo>
                  <a:lnTo>
                    <a:pt x="1532331" y="2050913"/>
                  </a:lnTo>
                  <a:cubicBezTo>
                    <a:pt x="1532331" y="2119493"/>
                    <a:pt x="1476451" y="2175373"/>
                    <a:pt x="1407871" y="217537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11952213" y="1530562"/>
            <a:ext cx="4817251" cy="7225876"/>
            <a:chOff x="0" y="0"/>
            <a:chExt cx="6350000" cy="952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1"/>
              <a:stretch>
                <a:fillRect l="-73572" r="-51427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2206780" y="8187496"/>
            <a:ext cx="5394619" cy="1134884"/>
            <a:chOff x="0" y="0"/>
            <a:chExt cx="7192826" cy="1513179"/>
          </a:xfrm>
        </p:grpSpPr>
        <p:sp>
          <p:nvSpPr>
            <p:cNvPr id="3" name="TextBox 3"/>
            <p:cNvSpPr txBox="1"/>
            <p:nvPr/>
          </p:nvSpPr>
          <p:spPr>
            <a:xfrm>
              <a:off x="0" y="-260350"/>
              <a:ext cx="7192826" cy="946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Запуск обновленной технологической платформы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28175"/>
              <a:ext cx="7192826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Внедрение интегрированной системы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поможет нам достигнуть наших целей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028700" y="1028700"/>
            <a:ext cx="7911595" cy="5630767"/>
            <a:chOff x="0" y="0"/>
            <a:chExt cx="98894932" cy="70384584"/>
          </a:xfrm>
        </p:grpSpPr>
        <p:sp>
          <p:nvSpPr>
            <p:cNvPr id="6" name="Freeform 6"/>
            <p:cNvSpPr/>
            <p:nvPr/>
          </p:nvSpPr>
          <p:spPr>
            <a:xfrm>
              <a:off x="-12700" y="-12700"/>
              <a:ext cx="98920331" cy="70409984"/>
            </a:xfrm>
            <a:custGeom>
              <a:avLst/>
              <a:gdLst/>
              <a:ahLst/>
              <a:cxnLst/>
              <a:rect l="l" t="t" r="r" b="b"/>
              <a:pathLst>
                <a:path w="98920331" h="70409984">
                  <a:moveTo>
                    <a:pt x="98058002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69547656"/>
                  </a:lnTo>
                  <a:cubicBezTo>
                    <a:pt x="0" y="70020092"/>
                    <a:pt x="389890" y="70409984"/>
                    <a:pt x="862330" y="70409984"/>
                  </a:cubicBezTo>
                  <a:lnTo>
                    <a:pt x="98058002" y="70409984"/>
                  </a:lnTo>
                  <a:cubicBezTo>
                    <a:pt x="98530445" y="70409984"/>
                    <a:pt x="98920331" y="70020092"/>
                    <a:pt x="98920331" y="69547656"/>
                  </a:cubicBezTo>
                  <a:lnTo>
                    <a:pt x="98920331" y="862330"/>
                  </a:lnTo>
                  <a:cubicBezTo>
                    <a:pt x="98920331" y="389890"/>
                    <a:pt x="98530445" y="0"/>
                    <a:pt x="98058002" y="0"/>
                  </a:cubicBezTo>
                  <a:close/>
                  <a:moveTo>
                    <a:pt x="98729831" y="927100"/>
                  </a:moveTo>
                  <a:lnTo>
                    <a:pt x="98729831" y="69547656"/>
                  </a:lnTo>
                  <a:cubicBezTo>
                    <a:pt x="98729831" y="69914684"/>
                    <a:pt x="98425031" y="70219484"/>
                    <a:pt x="98058002" y="70219484"/>
                  </a:cubicBezTo>
                  <a:lnTo>
                    <a:pt x="862330" y="70219484"/>
                  </a:lnTo>
                  <a:cubicBezTo>
                    <a:pt x="495300" y="70219484"/>
                    <a:pt x="190500" y="69914684"/>
                    <a:pt x="190500" y="69547656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98058002" y="190500"/>
                  </a:lnTo>
                  <a:cubicBezTo>
                    <a:pt x="98425031" y="190500"/>
                    <a:pt x="98729831" y="495300"/>
                    <a:pt x="98729831" y="862330"/>
                  </a:cubicBezTo>
                  <a:lnTo>
                    <a:pt x="98729831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1862204" y="2224214"/>
            <a:ext cx="6332192" cy="3239738"/>
            <a:chOff x="0" y="0"/>
            <a:chExt cx="8442923" cy="4319651"/>
          </a:xfrm>
        </p:grpSpPr>
        <p:sp>
          <p:nvSpPr>
            <p:cNvPr id="8" name="TextBox 8"/>
            <p:cNvSpPr txBox="1"/>
            <p:nvPr/>
          </p:nvSpPr>
          <p:spPr>
            <a:xfrm>
              <a:off x="0" y="1333003"/>
              <a:ext cx="8442923" cy="3590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Новая система поможет нам лучше отслеживать клиентов и их вовлеченность, а также более эффективно оценивать прогресс проектов.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77825"/>
              <a:ext cx="8442923" cy="2069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r>
                <a:rPr lang="en-US" sz="32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Управлять проектами на новой платформе станет проще.</a:t>
              </a:r>
              <a:endParaRPr lang="en-US" sz="32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9347705" y="1028700"/>
            <a:ext cx="7911595" cy="5630767"/>
            <a:chOff x="0" y="0"/>
            <a:chExt cx="98894932" cy="70384584"/>
          </a:xfrm>
        </p:grpSpPr>
        <p:sp>
          <p:nvSpPr>
            <p:cNvPr id="11" name="Freeform 11"/>
            <p:cNvSpPr/>
            <p:nvPr/>
          </p:nvSpPr>
          <p:spPr>
            <a:xfrm>
              <a:off x="-12700" y="-12700"/>
              <a:ext cx="98920331" cy="70409984"/>
            </a:xfrm>
            <a:custGeom>
              <a:avLst/>
              <a:gdLst/>
              <a:ahLst/>
              <a:cxnLst/>
              <a:rect l="l" t="t" r="r" b="b"/>
              <a:pathLst>
                <a:path w="98920331" h="70409984">
                  <a:moveTo>
                    <a:pt x="98058002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69547656"/>
                  </a:lnTo>
                  <a:cubicBezTo>
                    <a:pt x="0" y="70020092"/>
                    <a:pt x="389890" y="70409984"/>
                    <a:pt x="862330" y="70409984"/>
                  </a:cubicBezTo>
                  <a:lnTo>
                    <a:pt x="98058002" y="70409984"/>
                  </a:lnTo>
                  <a:cubicBezTo>
                    <a:pt x="98530445" y="70409984"/>
                    <a:pt x="98920331" y="70020092"/>
                    <a:pt x="98920331" y="69547656"/>
                  </a:cubicBezTo>
                  <a:lnTo>
                    <a:pt x="98920331" y="862330"/>
                  </a:lnTo>
                  <a:cubicBezTo>
                    <a:pt x="98920331" y="389890"/>
                    <a:pt x="98530445" y="0"/>
                    <a:pt x="98058002" y="0"/>
                  </a:cubicBezTo>
                  <a:close/>
                  <a:moveTo>
                    <a:pt x="98729831" y="927100"/>
                  </a:moveTo>
                  <a:lnTo>
                    <a:pt x="98729831" y="69547656"/>
                  </a:lnTo>
                  <a:cubicBezTo>
                    <a:pt x="98729831" y="69914684"/>
                    <a:pt x="98425031" y="70219484"/>
                    <a:pt x="98058002" y="70219484"/>
                  </a:cubicBezTo>
                  <a:lnTo>
                    <a:pt x="862330" y="70219484"/>
                  </a:lnTo>
                  <a:cubicBezTo>
                    <a:pt x="495300" y="70219484"/>
                    <a:pt x="190500" y="69914684"/>
                    <a:pt x="190500" y="69547656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98058002" y="190500"/>
                  </a:lnTo>
                  <a:cubicBezTo>
                    <a:pt x="98425031" y="190500"/>
                    <a:pt x="98729831" y="495300"/>
                    <a:pt x="98729831" y="862330"/>
                  </a:cubicBezTo>
                  <a:lnTo>
                    <a:pt x="98729831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10137407" y="2224214"/>
            <a:ext cx="6332192" cy="3239738"/>
            <a:chOff x="0" y="0"/>
            <a:chExt cx="8442923" cy="4319651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634758"/>
              <a:ext cx="8442923" cy="2986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сможем оценить, насколько хорошо платформа соответствует нашим требованиям и будет ли она помогать или мешать в достижении наших целей.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77825"/>
              <a:ext cx="8442923" cy="2069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r>
                <a:rPr lang="en-US" sz="32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Поддержка от наших технических команд особенно важна.</a:t>
              </a:r>
              <a:endParaRPr lang="en-US" sz="32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028700" y="8338185"/>
            <a:ext cx="833504" cy="833504"/>
            <a:chOff x="0" y="0"/>
            <a:chExt cx="1111339" cy="1111339"/>
          </a:xfrm>
        </p:grpSpPr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18" name="Freeform 18"/>
            <p:cNvSpPr/>
            <p:nvPr/>
          </p:nvSpPr>
          <p:spPr>
            <a:xfrm>
              <a:off x="397581" y="376762"/>
              <a:ext cx="316178" cy="357815"/>
            </a:xfrm>
            <a:custGeom>
              <a:avLst/>
              <a:gdLst/>
              <a:ahLst/>
              <a:cxnLst/>
              <a:rect l="l" t="t" r="r" b="b"/>
              <a:pathLst>
                <a:path w="316178" h="357815">
                  <a:moveTo>
                    <a:pt x="0" y="0"/>
                  </a:moveTo>
                  <a:lnTo>
                    <a:pt x="316177" y="0"/>
                  </a:lnTo>
                  <a:lnTo>
                    <a:pt x="316177" y="357815"/>
                  </a:lnTo>
                  <a:lnTo>
                    <a:pt x="0" y="357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2219872" y="4449917"/>
            <a:ext cx="3035430" cy="1830209"/>
            <a:chOff x="0" y="0"/>
            <a:chExt cx="4047241" cy="2440279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4047241" cy="1429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Запуск новой технологической платформы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133025"/>
              <a:ext cx="4047241" cy="2640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Внедрение интегрированной системы поможет достигнуть наших целей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7290273" y="395437"/>
            <a:ext cx="10572540" cy="4581151"/>
            <a:chOff x="0" y="0"/>
            <a:chExt cx="132156752" cy="57264391"/>
          </a:xfrm>
        </p:grpSpPr>
        <p:sp>
          <p:nvSpPr>
            <p:cNvPr id="6" name="Freeform 6"/>
            <p:cNvSpPr/>
            <p:nvPr/>
          </p:nvSpPr>
          <p:spPr>
            <a:xfrm>
              <a:off x="-12700" y="-12700"/>
              <a:ext cx="132182158" cy="57289793"/>
            </a:xfrm>
            <a:custGeom>
              <a:avLst/>
              <a:gdLst/>
              <a:ahLst/>
              <a:cxnLst/>
              <a:rect l="l" t="t" r="r" b="b"/>
              <a:pathLst>
                <a:path w="132182158" h="57289793">
                  <a:moveTo>
                    <a:pt x="131319823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56427464"/>
                  </a:lnTo>
                  <a:cubicBezTo>
                    <a:pt x="0" y="56899901"/>
                    <a:pt x="389890" y="57289793"/>
                    <a:pt x="862330" y="57289793"/>
                  </a:cubicBezTo>
                  <a:lnTo>
                    <a:pt x="131319823" y="57289793"/>
                  </a:lnTo>
                  <a:cubicBezTo>
                    <a:pt x="131792266" y="57289793"/>
                    <a:pt x="132182158" y="56899901"/>
                    <a:pt x="132182158" y="56427464"/>
                  </a:cubicBezTo>
                  <a:lnTo>
                    <a:pt x="132182158" y="862330"/>
                  </a:lnTo>
                  <a:cubicBezTo>
                    <a:pt x="132182158" y="389890"/>
                    <a:pt x="131792266" y="0"/>
                    <a:pt x="131319823" y="0"/>
                  </a:cubicBezTo>
                  <a:close/>
                  <a:moveTo>
                    <a:pt x="131991658" y="927100"/>
                  </a:moveTo>
                  <a:lnTo>
                    <a:pt x="131991658" y="56427464"/>
                  </a:lnTo>
                  <a:cubicBezTo>
                    <a:pt x="131991658" y="56794493"/>
                    <a:pt x="131686858" y="57099293"/>
                    <a:pt x="131319823" y="57099293"/>
                  </a:cubicBezTo>
                  <a:lnTo>
                    <a:pt x="862330" y="57099293"/>
                  </a:lnTo>
                  <a:cubicBezTo>
                    <a:pt x="495300" y="57099293"/>
                    <a:pt x="190500" y="56794493"/>
                    <a:pt x="190500" y="56427464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31319823" y="190500"/>
                  </a:lnTo>
                  <a:cubicBezTo>
                    <a:pt x="131686858" y="190500"/>
                    <a:pt x="131991658" y="495300"/>
                    <a:pt x="131991658" y="862330"/>
                  </a:cubicBezTo>
                  <a:lnTo>
                    <a:pt x="131991658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8518893" y="1392196"/>
            <a:ext cx="8115300" cy="2587633"/>
            <a:chOff x="0" y="0"/>
            <a:chExt cx="10820400" cy="3450177"/>
          </a:xfrm>
        </p:grpSpPr>
        <p:sp>
          <p:nvSpPr>
            <p:cNvPr id="8" name="TextBox 8"/>
            <p:cNvSpPr txBox="1"/>
            <p:nvPr/>
          </p:nvSpPr>
          <p:spPr>
            <a:xfrm>
              <a:off x="0" y="1670549"/>
              <a:ext cx="10820400" cy="2383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получим более полное понимание профиля клиентов и сможем найти способы повысить ценность продукта.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820400" cy="2069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r>
                <a:rPr lang="en-US" sz="32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Новая платформа поможет нам</a:t>
              </a:r>
              <a:endParaRPr lang="en-US" sz="32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  <a:p>
              <a:pPr algn="l">
                <a:lnSpc>
                  <a:spcPts val="4160"/>
                </a:lnSpc>
              </a:pPr>
              <a:r>
                <a:rPr lang="en-US" sz="32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с нашей первой ключевой стратегией.</a:t>
              </a:r>
              <a:endParaRPr lang="en-US" sz="32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7290273" y="5310412"/>
            <a:ext cx="10572540" cy="4581151"/>
            <a:chOff x="0" y="0"/>
            <a:chExt cx="132156752" cy="57264391"/>
          </a:xfrm>
        </p:grpSpPr>
        <p:sp>
          <p:nvSpPr>
            <p:cNvPr id="11" name="Freeform 11"/>
            <p:cNvSpPr/>
            <p:nvPr/>
          </p:nvSpPr>
          <p:spPr>
            <a:xfrm>
              <a:off x="-12700" y="-12700"/>
              <a:ext cx="132182158" cy="57289793"/>
            </a:xfrm>
            <a:custGeom>
              <a:avLst/>
              <a:gdLst/>
              <a:ahLst/>
              <a:cxnLst/>
              <a:rect l="l" t="t" r="r" b="b"/>
              <a:pathLst>
                <a:path w="132182158" h="57289793">
                  <a:moveTo>
                    <a:pt x="131319823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56427464"/>
                  </a:lnTo>
                  <a:cubicBezTo>
                    <a:pt x="0" y="56899901"/>
                    <a:pt x="389890" y="57289793"/>
                    <a:pt x="862330" y="57289793"/>
                  </a:cubicBezTo>
                  <a:lnTo>
                    <a:pt x="131319823" y="57289793"/>
                  </a:lnTo>
                  <a:cubicBezTo>
                    <a:pt x="131792266" y="57289793"/>
                    <a:pt x="132182158" y="56899901"/>
                    <a:pt x="132182158" y="56427464"/>
                  </a:cubicBezTo>
                  <a:lnTo>
                    <a:pt x="132182158" y="862330"/>
                  </a:lnTo>
                  <a:cubicBezTo>
                    <a:pt x="132182158" y="389890"/>
                    <a:pt x="131792266" y="0"/>
                    <a:pt x="131319823" y="0"/>
                  </a:cubicBezTo>
                  <a:close/>
                  <a:moveTo>
                    <a:pt x="131991658" y="927100"/>
                  </a:moveTo>
                  <a:lnTo>
                    <a:pt x="131991658" y="56427464"/>
                  </a:lnTo>
                  <a:cubicBezTo>
                    <a:pt x="131991658" y="56794493"/>
                    <a:pt x="131686858" y="57099293"/>
                    <a:pt x="131319823" y="57099293"/>
                  </a:cubicBezTo>
                  <a:lnTo>
                    <a:pt x="862330" y="57099293"/>
                  </a:lnTo>
                  <a:cubicBezTo>
                    <a:pt x="495300" y="57099293"/>
                    <a:pt x="190500" y="56794493"/>
                    <a:pt x="190500" y="56427464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31319823" y="190500"/>
                  </a:lnTo>
                  <a:cubicBezTo>
                    <a:pt x="131686858" y="190500"/>
                    <a:pt x="131991658" y="495300"/>
                    <a:pt x="131991658" y="862330"/>
                  </a:cubicBezTo>
                  <a:lnTo>
                    <a:pt x="131991658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8518893" y="6045234"/>
            <a:ext cx="8115300" cy="3111508"/>
            <a:chOff x="0" y="0"/>
            <a:chExt cx="10820400" cy="414867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369049"/>
              <a:ext cx="10820400" cy="1779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сможем оценить, насколько платформа соответствует нашим требованиям и будет ли она помогать или мешать в достижении наших целей.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0820400" cy="2069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r>
                <a:rPr lang="en-US" sz="32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К концу первого квартала 35% наших сотрудников должны иметь доступ к новой платформе.</a:t>
              </a:r>
              <a:endParaRPr lang="en-US" sz="32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028700" y="4449917"/>
            <a:ext cx="833504" cy="833504"/>
            <a:chOff x="0" y="0"/>
            <a:chExt cx="1111339" cy="1111339"/>
          </a:xfrm>
        </p:grpSpPr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18" name="Freeform 18"/>
            <p:cNvSpPr/>
            <p:nvPr/>
          </p:nvSpPr>
          <p:spPr>
            <a:xfrm>
              <a:off x="397581" y="376762"/>
              <a:ext cx="316178" cy="357815"/>
            </a:xfrm>
            <a:custGeom>
              <a:avLst/>
              <a:gdLst/>
              <a:ahLst/>
              <a:cxnLst/>
              <a:rect l="l" t="t" r="r" b="b"/>
              <a:pathLst>
                <a:path w="316178" h="357815">
                  <a:moveTo>
                    <a:pt x="0" y="0"/>
                  </a:moveTo>
                  <a:lnTo>
                    <a:pt x="316177" y="0"/>
                  </a:lnTo>
                  <a:lnTo>
                    <a:pt x="316177" y="357815"/>
                  </a:lnTo>
                  <a:lnTo>
                    <a:pt x="0" y="357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3993794" y="4634161"/>
            <a:ext cx="5478856" cy="0"/>
          </a:xfrm>
          <a:prstGeom prst="line">
            <a:avLst/>
          </a:prstGeom>
          <a:ln w="95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5400000">
            <a:off x="6694688" y="4646067"/>
            <a:ext cx="5502668" cy="0"/>
          </a:xfrm>
          <a:prstGeom prst="line">
            <a:avLst/>
          </a:prstGeom>
          <a:ln w="95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5400000">
            <a:off x="9419394" y="4634161"/>
            <a:ext cx="5478856" cy="0"/>
          </a:xfrm>
          <a:prstGeom prst="line">
            <a:avLst/>
          </a:prstGeom>
          <a:ln w="95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5400000">
            <a:off x="12108382" y="4657973"/>
            <a:ext cx="5526481" cy="0"/>
          </a:xfrm>
          <a:prstGeom prst="line">
            <a:avLst/>
          </a:prstGeom>
          <a:ln w="95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4009418" y="1899495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4009418" y="2644769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4009418" y="3461481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4009418" y="4278192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4009418" y="5023466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4009418" y="5816365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4009418" y="6609264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4009418" y="1899495"/>
            <a:ext cx="1918449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4" name="AutoShape 14"/>
          <p:cNvSpPr/>
          <p:nvPr/>
        </p:nvSpPr>
        <p:spPr>
          <a:xfrm>
            <a:off x="4009418" y="7402164"/>
            <a:ext cx="13249882" cy="0"/>
          </a:xfrm>
          <a:prstGeom prst="line">
            <a:avLst/>
          </a:prstGeom>
          <a:ln w="47625" cap="rnd">
            <a:solidFill>
              <a:srgbClr val="D5D8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1028700" y="1767415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Планирование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2512689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Исследование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3329401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Создание прототипа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4146112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Тестирование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8700" y="4891386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QA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5684285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Реализация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8700" y="6477184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Наблюдение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28700" y="7270084"/>
            <a:ext cx="250555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Документация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956561" y="904875"/>
            <a:ext cx="245482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1-й месяц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668540" y="904875"/>
            <a:ext cx="245482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2-й месяц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407452" y="904875"/>
            <a:ext cx="245482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3-й месяц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2092498" y="904875"/>
            <a:ext cx="245482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4-й месяц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4804478" y="904875"/>
            <a:ext cx="245482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0"/>
              </a:lnSpc>
            </a:pPr>
            <a:r>
              <a:rPr lang="en-US" sz="1700" spc="17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5-й месяц</a:t>
            </a:r>
            <a:endParaRPr lang="en-US" sz="1700" spc="17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4009418" y="2644769"/>
            <a:ext cx="3259644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9" name="AutoShape 29"/>
          <p:cNvSpPr/>
          <p:nvPr/>
        </p:nvSpPr>
        <p:spPr>
          <a:xfrm>
            <a:off x="5639240" y="3461481"/>
            <a:ext cx="2709516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0" name="AutoShape 30"/>
          <p:cNvSpPr/>
          <p:nvPr/>
        </p:nvSpPr>
        <p:spPr>
          <a:xfrm>
            <a:off x="4968642" y="4278192"/>
            <a:ext cx="5004439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1" name="AutoShape 31"/>
          <p:cNvSpPr/>
          <p:nvPr/>
        </p:nvSpPr>
        <p:spPr>
          <a:xfrm>
            <a:off x="8348756" y="5023466"/>
            <a:ext cx="2791018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2" name="AutoShape 32"/>
          <p:cNvSpPr/>
          <p:nvPr/>
        </p:nvSpPr>
        <p:spPr>
          <a:xfrm>
            <a:off x="10618704" y="5816365"/>
            <a:ext cx="3134969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3" name="AutoShape 33"/>
          <p:cNvSpPr/>
          <p:nvPr/>
        </p:nvSpPr>
        <p:spPr>
          <a:xfrm>
            <a:off x="13247191" y="6609264"/>
            <a:ext cx="2209731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4" name="AutoShape 34"/>
          <p:cNvSpPr/>
          <p:nvPr/>
        </p:nvSpPr>
        <p:spPr>
          <a:xfrm>
            <a:off x="13781044" y="7402164"/>
            <a:ext cx="3145918" cy="0"/>
          </a:xfrm>
          <a:prstGeom prst="line">
            <a:avLst/>
          </a:prstGeom>
          <a:ln w="47625" cap="rnd">
            <a:solidFill>
              <a:srgbClr val="4C38F2"/>
            </a:solidFill>
            <a:prstDash val="solid"/>
            <a:headEnd type="oval" w="lg" len="lg"/>
            <a:tailEnd type="oval" w="lg" len="lg"/>
          </a:ln>
        </p:spPr>
      </p:sp>
      <p:grpSp>
        <p:nvGrpSpPr>
          <p:cNvPr id="35" name="Group 35"/>
          <p:cNvGrpSpPr/>
          <p:nvPr/>
        </p:nvGrpSpPr>
        <p:grpSpPr>
          <a:xfrm rot="0">
            <a:off x="2501332" y="8523725"/>
            <a:ext cx="5394619" cy="1134884"/>
            <a:chOff x="0" y="0"/>
            <a:chExt cx="7192826" cy="1513179"/>
          </a:xfrm>
        </p:grpSpPr>
        <p:sp>
          <p:nvSpPr>
            <p:cNvPr id="36" name="TextBox 36"/>
            <p:cNvSpPr txBox="1"/>
            <p:nvPr/>
          </p:nvSpPr>
          <p:spPr>
            <a:xfrm>
              <a:off x="0" y="-19050"/>
              <a:ext cx="7192826" cy="946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Запуск обновленной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технологической платформы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650425"/>
              <a:ext cx="7192826" cy="1307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Внедрение интегрированной системы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поможет достигнуть наших целей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 rot="0">
            <a:off x="1028700" y="8638855"/>
            <a:ext cx="833504" cy="833504"/>
            <a:chOff x="0" y="0"/>
            <a:chExt cx="1111339" cy="1111339"/>
          </a:xfrm>
        </p:grpSpPr>
        <p:grpSp>
          <p:nvGrpSpPr>
            <p:cNvPr id="39" name="Group 39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41" name="Freeform 41"/>
            <p:cNvSpPr/>
            <p:nvPr/>
          </p:nvSpPr>
          <p:spPr>
            <a:xfrm>
              <a:off x="397581" y="376762"/>
              <a:ext cx="316178" cy="357815"/>
            </a:xfrm>
            <a:custGeom>
              <a:avLst/>
              <a:gdLst/>
              <a:ahLst/>
              <a:cxnLst/>
              <a:rect l="l" t="t" r="r" b="b"/>
              <a:pathLst>
                <a:path w="316178" h="357815">
                  <a:moveTo>
                    <a:pt x="0" y="0"/>
                  </a:moveTo>
                  <a:lnTo>
                    <a:pt x="316177" y="0"/>
                  </a:lnTo>
                  <a:lnTo>
                    <a:pt x="316177" y="357815"/>
                  </a:lnTo>
                  <a:lnTo>
                    <a:pt x="0" y="357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2" name="TextBox 42"/>
          <p:cNvSpPr txBox="1"/>
          <p:nvPr/>
        </p:nvSpPr>
        <p:spPr>
          <a:xfrm>
            <a:off x="975843" y="914400"/>
            <a:ext cx="2505558" cy="35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60"/>
              </a:lnSpc>
            </a:pPr>
            <a:r>
              <a: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Задачи</a:t>
            </a:r>
            <a:endParaRPr lang="en-US" sz="2200" b="1" spc="-65">
              <a:solidFill>
                <a:srgbClr val="191919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1287255" y="0"/>
            <a:ext cx="8250027" cy="10287000"/>
            <a:chOff x="0" y="0"/>
            <a:chExt cx="279075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90750" cy="3479800"/>
            </a:xfrm>
            <a:custGeom>
              <a:avLst/>
              <a:gdLst/>
              <a:ahLst/>
              <a:cxnLst/>
              <a:rect l="l" t="t" r="r" b="b"/>
              <a:pathLst>
                <a:path w="2790750" h="3479800">
                  <a:moveTo>
                    <a:pt x="2666290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66290" y="0"/>
                  </a:lnTo>
                  <a:cubicBezTo>
                    <a:pt x="2734870" y="0"/>
                    <a:pt x="2790750" y="55880"/>
                    <a:pt x="2790750" y="124460"/>
                  </a:cubicBezTo>
                  <a:lnTo>
                    <a:pt x="2790750" y="3355340"/>
                  </a:lnTo>
                  <a:cubicBezTo>
                    <a:pt x="2790750" y="3423920"/>
                    <a:pt x="2734870" y="3479800"/>
                    <a:pt x="2666290" y="34798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1957496" y="1028700"/>
            <a:ext cx="5671379" cy="4532353"/>
            <a:chOff x="0" y="0"/>
            <a:chExt cx="1918466" cy="15331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8467" cy="1533166"/>
            </a:xfrm>
            <a:custGeom>
              <a:avLst/>
              <a:gdLst/>
              <a:ahLst/>
              <a:cxnLst/>
              <a:rect l="l" t="t" r="r" b="b"/>
              <a:pathLst>
                <a:path w="1918467" h="1533166">
                  <a:moveTo>
                    <a:pt x="1794006" y="1533166"/>
                  </a:moveTo>
                  <a:lnTo>
                    <a:pt x="124460" y="1533166"/>
                  </a:lnTo>
                  <a:cubicBezTo>
                    <a:pt x="55880" y="1533166"/>
                    <a:pt x="0" y="1477286"/>
                    <a:pt x="0" y="14087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4007" y="0"/>
                  </a:lnTo>
                  <a:cubicBezTo>
                    <a:pt x="1862587" y="0"/>
                    <a:pt x="1918467" y="55880"/>
                    <a:pt x="1918467" y="124460"/>
                  </a:cubicBezTo>
                  <a:lnTo>
                    <a:pt x="1918467" y="1408706"/>
                  </a:lnTo>
                  <a:cubicBezTo>
                    <a:pt x="1918467" y="1477286"/>
                    <a:pt x="1862587" y="1533166"/>
                    <a:pt x="1794007" y="1533166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6" name="Group 6"/>
          <p:cNvGrpSpPr/>
          <p:nvPr/>
        </p:nvGrpSpPr>
        <p:grpSpPr>
          <a:xfrm rot="0">
            <a:off x="13859924" y="2434382"/>
            <a:ext cx="3098710" cy="1830209"/>
            <a:chOff x="0" y="0"/>
            <a:chExt cx="4131613" cy="2440279"/>
          </a:xfrm>
        </p:grpSpPr>
        <p:sp>
          <p:nvSpPr>
            <p:cNvPr id="7" name="TextBox 7"/>
            <p:cNvSpPr txBox="1"/>
            <p:nvPr/>
          </p:nvSpPr>
          <p:spPr>
            <a:xfrm>
              <a:off x="0" y="-19050"/>
              <a:ext cx="4131613" cy="1429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Запуск обновленной технологической платформы</a:t>
              </a:r>
              <a:endParaRPr lang="en-US" sz="2200" b="1" spc="-65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133025"/>
              <a:ext cx="4131613" cy="2196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Внедрение интегрированной системы поможет достигнуть наших целей</a:t>
              </a:r>
              <a:endParaRPr lang="en-US" sz="1900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12627736" y="2461372"/>
            <a:ext cx="833504" cy="833504"/>
            <a:chOff x="0" y="0"/>
            <a:chExt cx="1111339" cy="1111339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 rot="0">
              <a:off x="0" y="0"/>
              <a:ext cx="1111339" cy="1111339"/>
              <a:chOff x="0" y="0"/>
              <a:chExt cx="6355080" cy="63550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397581" y="376762"/>
              <a:ext cx="316178" cy="357815"/>
            </a:xfrm>
            <a:custGeom>
              <a:avLst/>
              <a:gdLst/>
              <a:ahLst/>
              <a:cxnLst/>
              <a:rect l="l" t="t" r="r" b="b"/>
              <a:pathLst>
                <a:path w="316178" h="357815">
                  <a:moveTo>
                    <a:pt x="0" y="0"/>
                  </a:moveTo>
                  <a:lnTo>
                    <a:pt x="316177" y="0"/>
                  </a:lnTo>
                  <a:lnTo>
                    <a:pt x="316177" y="357815"/>
                  </a:lnTo>
                  <a:lnTo>
                    <a:pt x="0" y="357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11956020" y="6067359"/>
            <a:ext cx="5672854" cy="3190941"/>
            <a:chOff x="0" y="0"/>
            <a:chExt cx="1128903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287760" cy="6348735"/>
            </a:xfrm>
            <a:custGeom>
              <a:avLst/>
              <a:gdLst/>
              <a:ahLst/>
              <a:cxnLst/>
              <a:rect l="l" t="t" r="r" b="b"/>
              <a:pathLst>
                <a:path w="11287760" h="6348735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t="-9339" b="-9339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0">
            <a:off x="1028700" y="2316477"/>
            <a:ext cx="8663949" cy="5654045"/>
            <a:chOff x="0" y="0"/>
            <a:chExt cx="11551931" cy="7538727"/>
          </a:xfrm>
        </p:grpSpPr>
        <p:sp>
          <p:nvSpPr>
            <p:cNvPr id="16" name="TextBox 16"/>
            <p:cNvSpPr txBox="1"/>
            <p:nvPr/>
          </p:nvSpPr>
          <p:spPr>
            <a:xfrm>
              <a:off x="0" y="5759099"/>
              <a:ext cx="10820400" cy="2383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При переходе на новую систему всегда возникает проблема кривой обучения. Наш план внедрения разработан так, чтобы сокращать этот и другие риски нововведения.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1551931" cy="5222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en-US" sz="6000" b="1">
                  <a:solidFill>
                    <a:srgbClr val="191919"/>
                  </a:solidFill>
                  <a:latin typeface="Montserrat Semi-Bold" panose="00000700000000000000"/>
                  <a:ea typeface="Montserrat Semi-Bold" panose="00000700000000000000"/>
                  <a:cs typeface="Montserrat Semi-Bold" panose="00000700000000000000"/>
                  <a:sym typeface="Montserrat Semi-Bold" panose="00000700000000000000"/>
                </a:rPr>
                <a:t>Внедрение новой системы может повлиять на производительность</a:t>
              </a:r>
              <a:endParaRPr lang="en-US" sz="6000" b="1">
                <a:solidFill>
                  <a:srgbClr val="191919"/>
                </a:solidFill>
                <a:latin typeface="Montserrat Semi-Bold" panose="00000700000000000000"/>
                <a:ea typeface="Montserrat Semi-Bold" panose="00000700000000000000"/>
                <a:cs typeface="Montserrat Semi-Bold" panose="00000700000000000000"/>
                <a:sym typeface="Montserrat Semi-Bold" panose="0000070000000000000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5068" y="194119"/>
            <a:ext cx="17617864" cy="3133299"/>
            <a:chOff x="0" y="0"/>
            <a:chExt cx="5959623" cy="10599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59623" cy="1059906"/>
            </a:xfrm>
            <a:custGeom>
              <a:avLst/>
              <a:gdLst/>
              <a:ahLst/>
              <a:cxnLst/>
              <a:rect l="l" t="t" r="r" b="b"/>
              <a:pathLst>
                <a:path w="5959623" h="1059906">
                  <a:moveTo>
                    <a:pt x="5835163" y="1059906"/>
                  </a:moveTo>
                  <a:lnTo>
                    <a:pt x="124460" y="1059906"/>
                  </a:lnTo>
                  <a:cubicBezTo>
                    <a:pt x="55880" y="1059906"/>
                    <a:pt x="0" y="1004026"/>
                    <a:pt x="0" y="93544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835163" y="0"/>
                  </a:lnTo>
                  <a:cubicBezTo>
                    <a:pt x="5903743" y="0"/>
                    <a:pt x="5959623" y="55880"/>
                    <a:pt x="5959623" y="124460"/>
                  </a:cubicBezTo>
                  <a:lnTo>
                    <a:pt x="5959623" y="935446"/>
                  </a:lnTo>
                  <a:cubicBezTo>
                    <a:pt x="5959623" y="1004026"/>
                    <a:pt x="5903743" y="1059906"/>
                    <a:pt x="5835163" y="1059906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110997" y="861322"/>
            <a:ext cx="14468091" cy="1798892"/>
            <a:chOff x="0" y="0"/>
            <a:chExt cx="19290787" cy="2398523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9290787" cy="1620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600"/>
                </a:lnSpc>
              </a:pPr>
              <a:r>
                <a:rPr lang="en-US" sz="8000" b="1" spc="-160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Резюмируем</a:t>
              </a:r>
              <a:endParaRPr lang="en-US" sz="8000" b="1" spc="-16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817226"/>
              <a:ext cx="16841650" cy="581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Новая интегрированная платформа – инструмент достижения наших целей.</a:t>
              </a:r>
              <a:endParaRPr lang="en-US" sz="2600">
                <a:solidFill>
                  <a:srgbClr val="FFFFFF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335068" y="7004512"/>
            <a:ext cx="6069013" cy="2912166"/>
            <a:chOff x="0" y="0"/>
            <a:chExt cx="2052975" cy="9851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335068" y="3745744"/>
            <a:ext cx="6069013" cy="2912166"/>
            <a:chOff x="0" y="0"/>
            <a:chExt cx="2052975" cy="9851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936067" y="4246243"/>
            <a:ext cx="5038465" cy="1794514"/>
            <a:chOff x="0" y="0"/>
            <a:chExt cx="6717953" cy="239268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718723"/>
              <a:ext cx="6717953" cy="2095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</a:p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Новая система поможет нам лучше отслеживать клиентов и вовлеченность, а также более эффективно оценивать прогресс проектов.</a:t>
              </a:r>
              <a:endParaRPr lang="en-US" sz="1800" u="none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6717953" cy="943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Новая платформа упростит управление проектами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936067" y="7563338"/>
            <a:ext cx="5038465" cy="1794514"/>
            <a:chOff x="0" y="0"/>
            <a:chExt cx="6717953" cy="2392686"/>
          </a:xfrm>
        </p:grpSpPr>
        <p:sp>
          <p:nvSpPr>
            <p:cNvPr id="15" name="TextBox 15"/>
            <p:cNvSpPr txBox="1"/>
            <p:nvPr/>
          </p:nvSpPr>
          <p:spPr>
            <a:xfrm>
              <a:off x="0" y="929635"/>
              <a:ext cx="6717953" cy="1673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</a:p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получим более полное понимание профиля клиентов и поймем, как повысить ценность продукта.</a:t>
              </a:r>
              <a:endParaRPr lang="en-US" sz="1800" u="none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59564"/>
              <a:ext cx="6717953" cy="1424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Новая платформа поможет нам с нашей первой ключевой стратегией.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6683282" y="7004512"/>
            <a:ext cx="6069013" cy="2912166"/>
            <a:chOff x="0" y="0"/>
            <a:chExt cx="2052975" cy="9851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 rot="0">
            <a:off x="6683282" y="3745744"/>
            <a:ext cx="6069013" cy="2912166"/>
            <a:chOff x="0" y="0"/>
            <a:chExt cx="2052975" cy="9851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52975" cy="985103"/>
            </a:xfrm>
            <a:custGeom>
              <a:avLst/>
              <a:gdLst/>
              <a:ahLst/>
              <a:cxnLst/>
              <a:rect l="l" t="t" r="r" b="b"/>
              <a:pathLst>
                <a:path w="2052975" h="985103">
                  <a:moveTo>
                    <a:pt x="1928515" y="985103"/>
                  </a:moveTo>
                  <a:lnTo>
                    <a:pt x="124460" y="985103"/>
                  </a:lnTo>
                  <a:cubicBezTo>
                    <a:pt x="55880" y="985103"/>
                    <a:pt x="0" y="929223"/>
                    <a:pt x="0" y="8606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28515" y="0"/>
                  </a:lnTo>
                  <a:cubicBezTo>
                    <a:pt x="1997095" y="0"/>
                    <a:pt x="2052975" y="55880"/>
                    <a:pt x="2052975" y="124460"/>
                  </a:cubicBezTo>
                  <a:lnTo>
                    <a:pt x="2052975" y="860643"/>
                  </a:lnTo>
                  <a:cubicBezTo>
                    <a:pt x="2052975" y="929223"/>
                    <a:pt x="1997095" y="985103"/>
                    <a:pt x="1928515" y="9851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 rot="0">
            <a:off x="7239705" y="4246243"/>
            <a:ext cx="4956168" cy="1794514"/>
            <a:chOff x="0" y="0"/>
            <a:chExt cx="6608224" cy="2392686"/>
          </a:xfrm>
        </p:grpSpPr>
        <p:sp>
          <p:nvSpPr>
            <p:cNvPr id="22" name="TextBox 22"/>
            <p:cNvSpPr txBox="1"/>
            <p:nvPr/>
          </p:nvSpPr>
          <p:spPr>
            <a:xfrm>
              <a:off x="0" y="718723"/>
              <a:ext cx="6608224" cy="2095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</a:p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 u="none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Внедрение платформы и изучение того, как мы сможем ее использовать, потребует времени и усилий. Руководство и лидерство от команд будут крайне важными.</a:t>
              </a:r>
              <a:endParaRPr lang="en-US" sz="1800" u="none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6608224" cy="943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Поддержка от технических команд особенно важна.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7239705" y="7386018"/>
            <a:ext cx="4956168" cy="2149155"/>
            <a:chOff x="0" y="0"/>
            <a:chExt cx="6608224" cy="2865540"/>
          </a:xfrm>
        </p:grpSpPr>
        <p:sp>
          <p:nvSpPr>
            <p:cNvPr id="25" name="TextBox 25"/>
            <p:cNvSpPr txBox="1"/>
            <p:nvPr/>
          </p:nvSpPr>
          <p:spPr>
            <a:xfrm>
              <a:off x="0" y="1621575"/>
              <a:ext cx="6608224" cy="1243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сможем оценить, насколько платформа соответствует нашим требованиям и будет ли она помогать или мешать.</a:t>
              </a:r>
              <a:endParaRPr lang="en-US" sz="18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6608224" cy="1424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К концу первого квартала 35% наших сотрудников должны иметь доступ к новой платформе.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13031496" y="3745744"/>
            <a:ext cx="4921436" cy="6170935"/>
            <a:chOff x="0" y="0"/>
            <a:chExt cx="1664782" cy="20874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64782" cy="2087452"/>
            </a:xfrm>
            <a:custGeom>
              <a:avLst/>
              <a:gdLst/>
              <a:ahLst/>
              <a:cxnLst/>
              <a:rect l="l" t="t" r="r" b="b"/>
              <a:pathLst>
                <a:path w="1664782" h="2087452">
                  <a:moveTo>
                    <a:pt x="1540322" y="2087452"/>
                  </a:moveTo>
                  <a:lnTo>
                    <a:pt x="124460" y="2087452"/>
                  </a:lnTo>
                  <a:cubicBezTo>
                    <a:pt x="55880" y="2087452"/>
                    <a:pt x="0" y="2031572"/>
                    <a:pt x="0" y="196299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40322" y="0"/>
                  </a:lnTo>
                  <a:cubicBezTo>
                    <a:pt x="1608902" y="0"/>
                    <a:pt x="1664782" y="55880"/>
                    <a:pt x="1664782" y="124460"/>
                  </a:cubicBezTo>
                  <a:lnTo>
                    <a:pt x="1664782" y="1962992"/>
                  </a:lnTo>
                  <a:cubicBezTo>
                    <a:pt x="1664782" y="2031572"/>
                    <a:pt x="1608902" y="2087452"/>
                    <a:pt x="1540322" y="208745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 rot="0">
            <a:off x="13720551" y="5477558"/>
            <a:ext cx="3543325" cy="2868736"/>
            <a:chOff x="0" y="0"/>
            <a:chExt cx="4724433" cy="3824982"/>
          </a:xfrm>
        </p:grpSpPr>
        <p:sp>
          <p:nvSpPr>
            <p:cNvPr id="30" name="TextBox 30"/>
            <p:cNvSpPr txBox="1"/>
            <p:nvPr/>
          </p:nvSpPr>
          <p:spPr>
            <a:xfrm>
              <a:off x="0" y="521036"/>
              <a:ext cx="4724433" cy="4414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</a:p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При переходе на новую систему всегда существует проблема кривой обучения. Наш план внедрения разработан так, чтобы сокращать этот и другие риски нововведения.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59564"/>
              <a:ext cx="4724433" cy="19059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Внедрение новой системы окажет эффект на производительность.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2854501" y="339824"/>
            <a:ext cx="4985579" cy="9607352"/>
            <a:chOff x="0" y="0"/>
            <a:chExt cx="1686480" cy="3249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6480" cy="3249895"/>
            </a:xfrm>
            <a:custGeom>
              <a:avLst/>
              <a:gdLst/>
              <a:ahLst/>
              <a:cxnLst/>
              <a:rect l="l" t="t" r="r" b="b"/>
              <a:pathLst>
                <a:path w="1686480" h="3249895">
                  <a:moveTo>
                    <a:pt x="1562020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2020" y="0"/>
                  </a:lnTo>
                  <a:cubicBezTo>
                    <a:pt x="1630600" y="0"/>
                    <a:pt x="1686480" y="55880"/>
                    <a:pt x="1686480" y="124460"/>
                  </a:cubicBezTo>
                  <a:lnTo>
                    <a:pt x="1686480" y="3125435"/>
                  </a:lnTo>
                  <a:cubicBezTo>
                    <a:pt x="1686480" y="3194015"/>
                    <a:pt x="1630600" y="3249895"/>
                    <a:pt x="1562020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3186475" y="656902"/>
            <a:ext cx="4331552" cy="433155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1"/>
              <a:stretch>
                <a:fillRect l="-25015" r="-2501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0">
            <a:off x="13186475" y="5298546"/>
            <a:ext cx="4331552" cy="433155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t="-24985" b="-249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0">
            <a:off x="565916" y="339824"/>
            <a:ext cx="12045227" cy="9607352"/>
            <a:chOff x="0" y="0"/>
            <a:chExt cx="4074558" cy="32498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74559" cy="3249895"/>
            </a:xfrm>
            <a:custGeom>
              <a:avLst/>
              <a:gdLst/>
              <a:ahLst/>
              <a:cxnLst/>
              <a:rect l="l" t="t" r="r" b="b"/>
              <a:pathLst>
                <a:path w="4074559" h="3249895">
                  <a:moveTo>
                    <a:pt x="3950098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50098" y="0"/>
                  </a:lnTo>
                  <a:cubicBezTo>
                    <a:pt x="4018678" y="0"/>
                    <a:pt x="4074559" y="55880"/>
                    <a:pt x="4074559" y="124460"/>
                  </a:cubicBezTo>
                  <a:lnTo>
                    <a:pt x="4074559" y="3125435"/>
                  </a:lnTo>
                  <a:cubicBezTo>
                    <a:pt x="4074559" y="3194015"/>
                    <a:pt x="4018678" y="3249895"/>
                    <a:pt x="3950098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1741943" y="1898297"/>
            <a:ext cx="9614774" cy="6537043"/>
            <a:chOff x="0" y="0"/>
            <a:chExt cx="12819699" cy="871605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76200"/>
              <a:ext cx="12819699" cy="6002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800"/>
                </a:lnSpc>
              </a:pPr>
              <a:r>
                <a:rPr lang="en-US" sz="8000" b="1" u="none" spc="-160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Выполнение контрольного списка экологичности</a:t>
              </a:r>
              <a:endParaRPr lang="en-US" sz="8000" b="1" u="none" spc="-16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5698961"/>
              <a:ext cx="8616781" cy="3626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</a:p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Мы медленно, но уверенно изменили наши рабочие процессы, чтобы стать более экологичными, а в этом году мы собираемся выполнить множество пунктов из нашего списка мероприятий.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57191" y="8565392"/>
            <a:ext cx="965200" cy="939800"/>
            <a:chOff x="0" y="0"/>
            <a:chExt cx="12065000" cy="11747500"/>
          </a:xfrm>
        </p:grpSpPr>
        <p:sp>
          <p:nvSpPr>
            <p:cNvPr id="3" name="Freeform 3"/>
            <p:cNvSpPr/>
            <p:nvPr/>
          </p:nvSpPr>
          <p:spPr>
            <a:xfrm>
              <a:off x="-12700" y="-12700"/>
              <a:ext cx="12090401" cy="11772901"/>
            </a:xfrm>
            <a:custGeom>
              <a:avLst/>
              <a:gdLst/>
              <a:ahLst/>
              <a:cxnLst/>
              <a:rect l="l" t="t" r="r" b="b"/>
              <a:pathLst>
                <a:path w="12090401" h="11772901">
                  <a:moveTo>
                    <a:pt x="1122807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0910570"/>
                  </a:lnTo>
                  <a:cubicBezTo>
                    <a:pt x="0" y="11383011"/>
                    <a:pt x="389890" y="11772901"/>
                    <a:pt x="862330" y="11772901"/>
                  </a:cubicBezTo>
                  <a:lnTo>
                    <a:pt x="11228070" y="11772901"/>
                  </a:lnTo>
                  <a:cubicBezTo>
                    <a:pt x="11700511" y="11772901"/>
                    <a:pt x="12090401" y="11383011"/>
                    <a:pt x="12090401" y="10910570"/>
                  </a:cubicBezTo>
                  <a:lnTo>
                    <a:pt x="12090401" y="862330"/>
                  </a:lnTo>
                  <a:cubicBezTo>
                    <a:pt x="12090400" y="389890"/>
                    <a:pt x="11700510" y="0"/>
                    <a:pt x="11228070" y="0"/>
                  </a:cubicBezTo>
                  <a:close/>
                  <a:moveTo>
                    <a:pt x="11899900" y="927100"/>
                  </a:moveTo>
                  <a:lnTo>
                    <a:pt x="11899900" y="10910570"/>
                  </a:lnTo>
                  <a:cubicBezTo>
                    <a:pt x="11899900" y="11277600"/>
                    <a:pt x="11595100" y="11582400"/>
                    <a:pt x="11228070" y="11582400"/>
                  </a:cubicBezTo>
                  <a:lnTo>
                    <a:pt x="862330" y="11582400"/>
                  </a:lnTo>
                  <a:cubicBezTo>
                    <a:pt x="495300" y="11582400"/>
                    <a:pt x="190500" y="11277600"/>
                    <a:pt x="190500" y="109105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1228070" y="190500"/>
                  </a:lnTo>
                  <a:cubicBezTo>
                    <a:pt x="11595100" y="190500"/>
                    <a:pt x="11899900" y="495300"/>
                    <a:pt x="11899900" y="862330"/>
                  </a:cubicBezTo>
                  <a:lnTo>
                    <a:pt x="11899900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908452" y="8619482"/>
            <a:ext cx="3387758" cy="831621"/>
            <a:chOff x="0" y="0"/>
            <a:chExt cx="4517010" cy="1108827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4517010" cy="46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Часть 4: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28976"/>
              <a:ext cx="451701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Резюмируем</a:t>
              </a:r>
              <a:endParaRPr lang="en-US" sz="26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730850" y="8778423"/>
            <a:ext cx="513739" cy="513739"/>
          </a:xfrm>
          <a:custGeom>
            <a:avLst/>
            <a:gdLst/>
            <a:ahLst/>
            <a:cxnLst/>
            <a:rect l="l" t="t" r="r" b="b"/>
            <a:pathLst>
              <a:path w="513739" h="513739">
                <a:moveTo>
                  <a:pt x="0" y="0"/>
                </a:moveTo>
                <a:lnTo>
                  <a:pt x="513739" y="0"/>
                </a:lnTo>
                <a:lnTo>
                  <a:pt x="513739" y="513738"/>
                </a:lnTo>
                <a:lnTo>
                  <a:pt x="0" y="51373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455622" y="476438"/>
            <a:ext cx="17376756" cy="7551015"/>
            <a:chOff x="0" y="0"/>
            <a:chExt cx="217209445" cy="94387691"/>
          </a:xfrm>
        </p:grpSpPr>
        <p:sp>
          <p:nvSpPr>
            <p:cNvPr id="9" name="Freeform 9"/>
            <p:cNvSpPr/>
            <p:nvPr/>
          </p:nvSpPr>
          <p:spPr>
            <a:xfrm>
              <a:off x="-12700" y="-12700"/>
              <a:ext cx="217234839" cy="94413090"/>
            </a:xfrm>
            <a:custGeom>
              <a:avLst/>
              <a:gdLst/>
              <a:ahLst/>
              <a:cxnLst/>
              <a:rect l="l" t="t" r="r" b="b"/>
              <a:pathLst>
                <a:path w="217234839" h="94413090">
                  <a:moveTo>
                    <a:pt x="216372504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93550761"/>
                  </a:lnTo>
                  <a:cubicBezTo>
                    <a:pt x="0" y="94023204"/>
                    <a:pt x="389890" y="94413090"/>
                    <a:pt x="862330" y="94413090"/>
                  </a:cubicBezTo>
                  <a:lnTo>
                    <a:pt x="216372504" y="94413090"/>
                  </a:lnTo>
                  <a:cubicBezTo>
                    <a:pt x="216844959" y="94413090"/>
                    <a:pt x="217234839" y="94023204"/>
                    <a:pt x="217234839" y="93550761"/>
                  </a:cubicBezTo>
                  <a:lnTo>
                    <a:pt x="217234839" y="862330"/>
                  </a:lnTo>
                  <a:cubicBezTo>
                    <a:pt x="217234839" y="389890"/>
                    <a:pt x="216844959" y="0"/>
                    <a:pt x="216372504" y="0"/>
                  </a:cubicBezTo>
                  <a:close/>
                  <a:moveTo>
                    <a:pt x="217044339" y="927100"/>
                  </a:moveTo>
                  <a:lnTo>
                    <a:pt x="217044339" y="93550761"/>
                  </a:lnTo>
                  <a:cubicBezTo>
                    <a:pt x="217044339" y="93917790"/>
                    <a:pt x="216739539" y="94222590"/>
                    <a:pt x="216372504" y="94222590"/>
                  </a:cubicBezTo>
                  <a:lnTo>
                    <a:pt x="862330" y="94222590"/>
                  </a:lnTo>
                  <a:cubicBezTo>
                    <a:pt x="495300" y="94222590"/>
                    <a:pt x="190500" y="93917790"/>
                    <a:pt x="190500" y="9355076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216372504" y="190500"/>
                  </a:lnTo>
                  <a:cubicBezTo>
                    <a:pt x="216739539" y="190500"/>
                    <a:pt x="217044339" y="495300"/>
                    <a:pt x="217044339" y="862330"/>
                  </a:cubicBezTo>
                  <a:lnTo>
                    <a:pt x="217044339" y="927100"/>
                  </a:lnTo>
                  <a:close/>
                </a:path>
              </a:pathLst>
            </a:custGeom>
            <a:solidFill>
              <a:srgbClr val="4C38F2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455622" y="4536308"/>
            <a:ext cx="17376756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987720" y="3095827"/>
            <a:ext cx="3515124" cy="988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Усиление нашей программы по увеличению количества клиентов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5097749"/>
            <a:ext cx="3515124" cy="655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Запуск новой технологической платформы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87720" y="6685815"/>
            <a:ext cx="3515124" cy="988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Выполнение нашего контрольного списка экологичности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57191" y="6350937"/>
            <a:ext cx="17376756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-5400000">
            <a:off x="1196275" y="4247184"/>
            <a:ext cx="7551015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5379098" y="774890"/>
            <a:ext cx="2371437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Проблемы, которые мы решаем, или возможности, к которым мы стремимся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4410233" y="4247184"/>
            <a:ext cx="7551015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rot="-5400000">
            <a:off x="7624191" y="4247184"/>
            <a:ext cx="7551015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rot="-5400000">
            <a:off x="10838150" y="4247184"/>
            <a:ext cx="7551015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457191" y="2721678"/>
            <a:ext cx="17375187" cy="0"/>
          </a:xfrm>
          <a:prstGeom prst="line">
            <a:avLst/>
          </a:prstGeom>
          <a:ln w="9525" cap="rnd">
            <a:solidFill>
              <a:srgbClr val="4C38F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8688201" y="965529"/>
            <a:ext cx="2371437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Поддержка, необходимая для достижения этой цели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851668" y="774890"/>
            <a:ext cx="2376175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Как достижение этой цели скажется на глобальном результате?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015134" y="774890"/>
            <a:ext cx="2376175" cy="165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Ключевые показатели. Как мы узнаем, что достигли этой цели и успеха в целом?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379098" y="2263279"/>
            <a:ext cx="2371437" cy="265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</a:p>
          <a:p>
            <a:pPr algn="l">
              <a:lnSpc>
                <a:spcPts val="2660"/>
              </a:lnSpc>
              <a:spcBef>
                <a:spcPct val="0"/>
              </a:spcBef>
            </a:pPr>
          </a:p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Существующая база клиентов – это основная область возможностей.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  <a:p>
            <a:pPr algn="l">
              <a:lnSpc>
                <a:spcPts val="2660"/>
              </a:lnSpc>
              <a:spcBef>
                <a:spcPct val="0"/>
              </a:spcBef>
            </a:pPr>
          </a:p>
          <a:p>
            <a:pPr algn="l">
              <a:lnSpc>
                <a:spcPts val="2660"/>
              </a:lnSpc>
              <a:spcBef>
                <a:spcPct val="0"/>
              </a:spcBef>
            </a:pPr>
          </a:p>
        </p:txBody>
      </p:sp>
      <p:sp>
        <p:nvSpPr>
          <p:cNvPr id="25" name="TextBox 25"/>
          <p:cNvSpPr txBox="1"/>
          <p:nvPr/>
        </p:nvSpPr>
        <p:spPr>
          <a:xfrm>
            <a:off x="5379098" y="4764730"/>
            <a:ext cx="2371437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С новой платформой будет проще управлять проектами.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379098" y="6519305"/>
            <a:ext cx="2371437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Движение к экологичности развивает нашу компанию.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688201" y="2928606"/>
            <a:ext cx="2371437" cy="132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Нам необходимо обновить методы по развитию клиентской базы.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688201" y="4764730"/>
            <a:ext cx="2371437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Поддержка от наших технических команд особенно важна.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8688201" y="6519305"/>
            <a:ext cx="2371437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Лидеры должны служит примером для наших сотрудников.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1851668" y="2762808"/>
            <a:ext cx="2376175" cy="165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Мы работаем над рабочими процессами и лояльностью клиента.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1851668" y="4764730"/>
            <a:ext cx="2376175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Новая платформа поможет нам с первой ключевой стратегией.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1851668" y="6519305"/>
            <a:ext cx="2376175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Клиенты предпочитают экологичные компании.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5015134" y="2929318"/>
            <a:ext cx="2376175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К середине года мы ожидаем рост вовлеченности клиентов на 20%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5015134" y="4265201"/>
            <a:ext cx="2376175" cy="232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</a:p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К концу 1-го квартала 35% наших сотрудников должны иметь доступ к платформе.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  <a:p>
            <a:pPr algn="l">
              <a:lnSpc>
                <a:spcPts val="2660"/>
              </a:lnSpc>
              <a:spcBef>
                <a:spcPct val="0"/>
              </a:spcBef>
            </a:pPr>
          </a:p>
        </p:txBody>
      </p:sp>
      <p:sp>
        <p:nvSpPr>
          <p:cNvPr id="35" name="TextBox 35"/>
          <p:cNvSpPr txBox="1"/>
          <p:nvPr/>
        </p:nvSpPr>
        <p:spPr>
          <a:xfrm>
            <a:off x="15015134" y="6519305"/>
            <a:ext cx="2376175" cy="13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rPr>
              <a:t>К середине года нам необходимо достигнуть завершения на 75%</a:t>
            </a:r>
            <a:endParaRPr lang="en-US" sz="1900">
              <a:solidFill>
                <a:srgbClr val="191919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1028700"/>
            <a:ext cx="16300261" cy="8229600"/>
            <a:chOff x="0" y="0"/>
            <a:chExt cx="5513915" cy="2783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13915" cy="2783840"/>
            </a:xfrm>
            <a:custGeom>
              <a:avLst/>
              <a:gdLst/>
              <a:ahLst/>
              <a:cxnLst/>
              <a:rect l="l" t="t" r="r" b="b"/>
              <a:pathLst>
                <a:path w="5513915" h="2783840">
                  <a:moveTo>
                    <a:pt x="5389455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89456" y="0"/>
                  </a:lnTo>
                  <a:cubicBezTo>
                    <a:pt x="5458035" y="0"/>
                    <a:pt x="5513915" y="55880"/>
                    <a:pt x="5513915" y="124460"/>
                  </a:cubicBezTo>
                  <a:lnTo>
                    <a:pt x="5513915" y="2659380"/>
                  </a:lnTo>
                  <a:cubicBezTo>
                    <a:pt x="5513915" y="2727960"/>
                    <a:pt x="5458035" y="2783840"/>
                    <a:pt x="5389456" y="278384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194782" y="4533900"/>
            <a:ext cx="11898435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</a:pPr>
            <a:r>
              <a:rPr lang="en-US" sz="8000" b="1" u="none" spc="-16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Спасибо!</a:t>
            </a:r>
            <a:endParaRPr lang="en-US" sz="8000" b="1" u="none" spc="-160">
              <a:solidFill>
                <a:srgbClr val="191919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9752571" y="1028700"/>
            <a:ext cx="7506729" cy="2151795"/>
            <a:chOff x="0" y="0"/>
            <a:chExt cx="2719159" cy="7794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19159" cy="779444"/>
            </a:xfrm>
            <a:custGeom>
              <a:avLst/>
              <a:gdLst/>
              <a:ahLst/>
              <a:cxnLst/>
              <a:rect l="l" t="t" r="r" b="b"/>
              <a:pathLst>
                <a:path w="2719159" h="779444">
                  <a:moveTo>
                    <a:pt x="2594699" y="779444"/>
                  </a:moveTo>
                  <a:lnTo>
                    <a:pt x="124460" y="779444"/>
                  </a:lnTo>
                  <a:cubicBezTo>
                    <a:pt x="55880" y="779444"/>
                    <a:pt x="0" y="723564"/>
                    <a:pt x="0" y="65498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94699" y="0"/>
                  </a:lnTo>
                  <a:cubicBezTo>
                    <a:pt x="2663279" y="0"/>
                    <a:pt x="2719159" y="55880"/>
                    <a:pt x="2719159" y="124460"/>
                  </a:cubicBezTo>
                  <a:lnTo>
                    <a:pt x="2719159" y="654984"/>
                  </a:lnTo>
                  <a:cubicBezTo>
                    <a:pt x="2719159" y="723564"/>
                    <a:pt x="2663279" y="779444"/>
                    <a:pt x="2594699" y="77944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13018185" y="1692795"/>
            <a:ext cx="3350580" cy="857563"/>
            <a:chOff x="0" y="0"/>
            <a:chExt cx="4467440" cy="1143417"/>
          </a:xfrm>
        </p:grpSpPr>
        <p:sp>
          <p:nvSpPr>
            <p:cNvPr id="5" name="TextBox 5"/>
            <p:cNvSpPr txBox="1"/>
            <p:nvPr/>
          </p:nvSpPr>
          <p:spPr>
            <a:xfrm>
              <a:off x="0" y="722033"/>
              <a:ext cx="4467440" cy="421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Генеральный директор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4467440" cy="4606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Марк Давидов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9752571" y="1028700"/>
            <a:ext cx="2151795" cy="215179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1"/>
              <a:stretch>
                <a:fillRect l="-24991" r="-2499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9752571" y="4067602"/>
            <a:ext cx="7506729" cy="2151795"/>
            <a:chOff x="0" y="0"/>
            <a:chExt cx="2719159" cy="7794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19159" cy="779444"/>
            </a:xfrm>
            <a:custGeom>
              <a:avLst/>
              <a:gdLst/>
              <a:ahLst/>
              <a:cxnLst/>
              <a:rect l="l" t="t" r="r" b="b"/>
              <a:pathLst>
                <a:path w="2719159" h="779444">
                  <a:moveTo>
                    <a:pt x="2594699" y="779444"/>
                  </a:moveTo>
                  <a:lnTo>
                    <a:pt x="124460" y="779444"/>
                  </a:lnTo>
                  <a:cubicBezTo>
                    <a:pt x="55880" y="779444"/>
                    <a:pt x="0" y="723564"/>
                    <a:pt x="0" y="65498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94699" y="0"/>
                  </a:lnTo>
                  <a:cubicBezTo>
                    <a:pt x="2663279" y="0"/>
                    <a:pt x="2719159" y="55880"/>
                    <a:pt x="2719159" y="124460"/>
                  </a:cubicBezTo>
                  <a:lnTo>
                    <a:pt x="2719159" y="654984"/>
                  </a:lnTo>
                  <a:cubicBezTo>
                    <a:pt x="2719159" y="723564"/>
                    <a:pt x="2663279" y="779444"/>
                    <a:pt x="2594699" y="77944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13018185" y="4731697"/>
            <a:ext cx="3350580" cy="857563"/>
            <a:chOff x="0" y="0"/>
            <a:chExt cx="4467440" cy="114341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722033"/>
              <a:ext cx="4467440" cy="421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Директор по стратегии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4467440" cy="4606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Александра Кузнец</a:t>
              </a:r>
              <a:endParaRPr lang="en-US" sz="2200" b="1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9752571" y="4067602"/>
            <a:ext cx="2151795" cy="2151795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1770" t="-31180" r="-10623" b="-37376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 rot="0">
            <a:off x="9752571" y="7106505"/>
            <a:ext cx="7506729" cy="2151795"/>
            <a:chOff x="0" y="0"/>
            <a:chExt cx="2719159" cy="7794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19159" cy="779444"/>
            </a:xfrm>
            <a:custGeom>
              <a:avLst/>
              <a:gdLst/>
              <a:ahLst/>
              <a:cxnLst/>
              <a:rect l="l" t="t" r="r" b="b"/>
              <a:pathLst>
                <a:path w="2719159" h="779444">
                  <a:moveTo>
                    <a:pt x="2594699" y="779444"/>
                  </a:moveTo>
                  <a:lnTo>
                    <a:pt x="124460" y="779444"/>
                  </a:lnTo>
                  <a:cubicBezTo>
                    <a:pt x="55880" y="779444"/>
                    <a:pt x="0" y="723564"/>
                    <a:pt x="0" y="65498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594699" y="0"/>
                  </a:lnTo>
                  <a:cubicBezTo>
                    <a:pt x="2663279" y="0"/>
                    <a:pt x="2719159" y="55880"/>
                    <a:pt x="2719159" y="124460"/>
                  </a:cubicBezTo>
                  <a:lnTo>
                    <a:pt x="2719159" y="654984"/>
                  </a:lnTo>
                  <a:cubicBezTo>
                    <a:pt x="2719159" y="723564"/>
                    <a:pt x="2663279" y="779444"/>
                    <a:pt x="2594699" y="77944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13018185" y="7770600"/>
            <a:ext cx="3350580" cy="857563"/>
            <a:chOff x="0" y="0"/>
            <a:chExt cx="4467440" cy="1143417"/>
          </a:xfrm>
        </p:grpSpPr>
        <p:sp>
          <p:nvSpPr>
            <p:cNvPr id="19" name="TextBox 19"/>
            <p:cNvSpPr txBox="1"/>
            <p:nvPr/>
          </p:nvSpPr>
          <p:spPr>
            <a:xfrm>
              <a:off x="0" y="722033"/>
              <a:ext cx="4467440" cy="421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191919"/>
                  </a:solidFill>
                  <a:latin typeface="Lato" panose="020F0502020204030203"/>
                  <a:ea typeface="Lato" panose="020F0502020204030203"/>
                  <a:cs typeface="Lato" panose="020F0502020204030203"/>
                  <a:sym typeface="Lato" panose="020F0502020204030203"/>
                </a:rPr>
                <a:t>Исполнительный директор</a:t>
              </a:r>
              <a:endParaRPr lang="en-US" sz="1900">
                <a:solidFill>
                  <a:srgbClr val="191919"/>
                </a:solidFill>
                <a:latin typeface="Lato" panose="020F0502020204030203"/>
                <a:ea typeface="Lato" panose="020F0502020204030203"/>
                <a:cs typeface="Lato" panose="020F0502020204030203"/>
                <a:sym typeface="Lato" panose="020F0502020204030203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4467440" cy="4606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0"/>
                </a:lnSpc>
              </a:pPr>
              <a:r>
                <a:rPr lang="en-US" sz="2200" b="1" u="none" spc="-65">
                  <a:solidFill>
                    <a:srgbClr val="191919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Иван Попов</a:t>
              </a:r>
              <a:endParaRPr lang="en-US" sz="2200" b="1" u="none" spc="-65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9752571" y="7106505"/>
            <a:ext cx="2151795" cy="2151795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49803" r="-226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028700" y="4370738"/>
            <a:ext cx="6896775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</a:pPr>
            <a:r>
              <a:rPr lang="en-US" sz="8000" b="1" u="none" spc="-160">
                <a:solidFill>
                  <a:srgbClr val="191919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Наша команда</a:t>
            </a:r>
            <a:endParaRPr lang="en-US" sz="8000" b="1" u="none" spc="-160">
              <a:solidFill>
                <a:srgbClr val="191919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grpSp>
        <p:nvGrpSpPr>
          <p:cNvPr id="24" name="Group 24"/>
          <p:cNvGrpSpPr/>
          <p:nvPr/>
        </p:nvGrpSpPr>
        <p:grpSpPr>
          <a:xfrm rot="0">
            <a:off x="1028700" y="3263856"/>
            <a:ext cx="2759771" cy="822960"/>
            <a:chOff x="0" y="0"/>
            <a:chExt cx="3679695" cy="1097280"/>
          </a:xfrm>
        </p:grpSpPr>
        <p:grpSp>
          <p:nvGrpSpPr>
            <p:cNvPr id="25" name="Group 25"/>
            <p:cNvGrpSpPr/>
            <p:nvPr/>
          </p:nvGrpSpPr>
          <p:grpSpPr>
            <a:xfrm rot="0">
              <a:off x="0" y="0"/>
              <a:ext cx="3679695" cy="1097280"/>
              <a:chOff x="0" y="0"/>
              <a:chExt cx="2214631" cy="6604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214631" cy="660400"/>
              </a:xfrm>
              <a:custGeom>
                <a:avLst/>
                <a:gdLst/>
                <a:ahLst/>
                <a:cxnLst/>
                <a:rect l="l" t="t" r="r" b="b"/>
                <a:pathLst>
                  <a:path w="2214631" h="660400">
                    <a:moveTo>
                      <a:pt x="2090171" y="660400"/>
                    </a:moveTo>
                    <a:lnTo>
                      <a:pt x="124460" y="660400"/>
                    </a:lnTo>
                    <a:cubicBezTo>
                      <a:pt x="55880" y="660400"/>
                      <a:pt x="0" y="604520"/>
                      <a:pt x="0" y="53594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090171" y="0"/>
                    </a:lnTo>
                    <a:cubicBezTo>
                      <a:pt x="2158751" y="0"/>
                      <a:pt x="2214631" y="55880"/>
                      <a:pt x="2214631" y="124460"/>
                    </a:cubicBezTo>
                    <a:lnTo>
                      <a:pt x="2214631" y="535940"/>
                    </a:lnTo>
                    <a:cubicBezTo>
                      <a:pt x="2214631" y="604520"/>
                      <a:pt x="2158751" y="660400"/>
                      <a:pt x="2090171" y="660400"/>
                    </a:cubicBezTo>
                    <a:close/>
                  </a:path>
                </a:pathLst>
              </a:custGeom>
              <a:solidFill>
                <a:srgbClr val="4C38F2"/>
              </a:solidFill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341341" y="350142"/>
              <a:ext cx="2959861" cy="368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5"/>
                </a:lnSpc>
              </a:pPr>
              <a:r>
                <a:rPr lang="en-US" sz="1675" b="1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ГРУППА «SUPRA»</a:t>
              </a:r>
              <a:endParaRPr lang="en-US" sz="1675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00189" y="339824"/>
            <a:ext cx="6120988" cy="9607352"/>
            <a:chOff x="0" y="0"/>
            <a:chExt cx="2070557" cy="3249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0557" cy="3249895"/>
            </a:xfrm>
            <a:custGeom>
              <a:avLst/>
              <a:gdLst/>
              <a:ahLst/>
              <a:cxnLst/>
              <a:rect l="l" t="t" r="r" b="b"/>
              <a:pathLst>
                <a:path w="2070557" h="3249895">
                  <a:moveTo>
                    <a:pt x="1946097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46097" y="0"/>
                  </a:lnTo>
                  <a:cubicBezTo>
                    <a:pt x="2014677" y="0"/>
                    <a:pt x="2070557" y="55880"/>
                    <a:pt x="2070557" y="124460"/>
                  </a:cubicBezTo>
                  <a:lnTo>
                    <a:pt x="2070557" y="3125435"/>
                  </a:lnTo>
                  <a:cubicBezTo>
                    <a:pt x="2070557" y="3194015"/>
                    <a:pt x="2014677" y="3249895"/>
                    <a:pt x="1946097" y="3249895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6883570" y="381155"/>
            <a:ext cx="10993270" cy="9607352"/>
            <a:chOff x="0" y="0"/>
            <a:chExt cx="3718711" cy="32498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18711" cy="3249895"/>
            </a:xfrm>
            <a:custGeom>
              <a:avLst/>
              <a:gdLst/>
              <a:ahLst/>
              <a:cxnLst/>
              <a:rect l="l" t="t" r="r" b="b"/>
              <a:pathLst>
                <a:path w="3718711" h="3249895">
                  <a:moveTo>
                    <a:pt x="3594251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4251" y="0"/>
                  </a:lnTo>
                  <a:cubicBezTo>
                    <a:pt x="3662831" y="0"/>
                    <a:pt x="3718711" y="55880"/>
                    <a:pt x="3718711" y="124460"/>
                  </a:cubicBezTo>
                  <a:lnTo>
                    <a:pt x="3718711" y="3125435"/>
                  </a:lnTo>
                  <a:cubicBezTo>
                    <a:pt x="3718711" y="3194015"/>
                    <a:pt x="3662831" y="3249895"/>
                    <a:pt x="3594251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0341306" y="4840956"/>
            <a:ext cx="649056" cy="764413"/>
          </a:xfrm>
          <a:custGeom>
            <a:avLst/>
            <a:gdLst/>
            <a:ahLst/>
            <a:cxnLst/>
            <a:rect l="l" t="t" r="r" b="b"/>
            <a:pathLst>
              <a:path w="649056" h="764413">
                <a:moveTo>
                  <a:pt x="0" y="0"/>
                </a:moveTo>
                <a:lnTo>
                  <a:pt x="649055" y="0"/>
                </a:lnTo>
                <a:lnTo>
                  <a:pt x="649055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85173" y="4840956"/>
            <a:ext cx="451698" cy="764413"/>
          </a:xfrm>
          <a:custGeom>
            <a:avLst/>
            <a:gdLst/>
            <a:ahLst/>
            <a:cxnLst/>
            <a:rect l="l" t="t" r="r" b="b"/>
            <a:pathLst>
              <a:path w="451698" h="764413">
                <a:moveTo>
                  <a:pt x="0" y="0"/>
                </a:moveTo>
                <a:lnTo>
                  <a:pt x="451698" y="0"/>
                </a:lnTo>
                <a:lnTo>
                  <a:pt x="451698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103908" y="4840956"/>
            <a:ext cx="706039" cy="764413"/>
          </a:xfrm>
          <a:custGeom>
            <a:avLst/>
            <a:gdLst/>
            <a:ahLst/>
            <a:cxnLst/>
            <a:rect l="l" t="t" r="r" b="b"/>
            <a:pathLst>
              <a:path w="706039" h="764413">
                <a:moveTo>
                  <a:pt x="0" y="0"/>
                </a:moveTo>
                <a:lnTo>
                  <a:pt x="706039" y="0"/>
                </a:lnTo>
                <a:lnTo>
                  <a:pt x="706039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951191" y="4840956"/>
            <a:ext cx="437800" cy="764413"/>
          </a:xfrm>
          <a:custGeom>
            <a:avLst/>
            <a:gdLst/>
            <a:ahLst/>
            <a:cxnLst/>
            <a:rect l="l" t="t" r="r" b="b"/>
            <a:pathLst>
              <a:path w="437800" h="764413">
                <a:moveTo>
                  <a:pt x="0" y="0"/>
                </a:moveTo>
                <a:lnTo>
                  <a:pt x="437800" y="0"/>
                </a:lnTo>
                <a:lnTo>
                  <a:pt x="437800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475139" y="4840956"/>
            <a:ext cx="764413" cy="764413"/>
          </a:xfrm>
          <a:custGeom>
            <a:avLst/>
            <a:gdLst/>
            <a:ahLst/>
            <a:cxnLst/>
            <a:rect l="l" t="t" r="r" b="b"/>
            <a:pathLst>
              <a:path w="764413" h="764413">
                <a:moveTo>
                  <a:pt x="0" y="0"/>
                </a:moveTo>
                <a:lnTo>
                  <a:pt x="764413" y="0"/>
                </a:lnTo>
                <a:lnTo>
                  <a:pt x="764413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438309" y="7645158"/>
            <a:ext cx="479495" cy="764413"/>
          </a:xfrm>
          <a:custGeom>
            <a:avLst/>
            <a:gdLst/>
            <a:ahLst/>
            <a:cxnLst/>
            <a:rect l="l" t="t" r="r" b="b"/>
            <a:pathLst>
              <a:path w="479495" h="764413">
                <a:moveTo>
                  <a:pt x="0" y="0"/>
                </a:moveTo>
                <a:lnTo>
                  <a:pt x="479495" y="0"/>
                </a:lnTo>
                <a:lnTo>
                  <a:pt x="479495" y="764412"/>
                </a:lnTo>
                <a:lnTo>
                  <a:pt x="0" y="7644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631378" y="7645158"/>
            <a:ext cx="583733" cy="764413"/>
          </a:xfrm>
          <a:custGeom>
            <a:avLst/>
            <a:gdLst/>
            <a:ahLst/>
            <a:cxnLst/>
            <a:rect l="l" t="t" r="r" b="b"/>
            <a:pathLst>
              <a:path w="583733" h="764413">
                <a:moveTo>
                  <a:pt x="0" y="0"/>
                </a:moveTo>
                <a:lnTo>
                  <a:pt x="583734" y="0"/>
                </a:lnTo>
                <a:lnTo>
                  <a:pt x="583734" y="764412"/>
                </a:lnTo>
                <a:lnTo>
                  <a:pt x="0" y="7644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191878" y="7645158"/>
            <a:ext cx="554547" cy="764413"/>
          </a:xfrm>
          <a:custGeom>
            <a:avLst/>
            <a:gdLst/>
            <a:ahLst/>
            <a:cxnLst/>
            <a:rect l="l" t="t" r="r" b="b"/>
            <a:pathLst>
              <a:path w="554547" h="764413">
                <a:moveTo>
                  <a:pt x="0" y="0"/>
                </a:moveTo>
                <a:lnTo>
                  <a:pt x="554546" y="0"/>
                </a:lnTo>
                <a:lnTo>
                  <a:pt x="554546" y="764412"/>
                </a:lnTo>
                <a:lnTo>
                  <a:pt x="0" y="76441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897397" y="7645158"/>
            <a:ext cx="569835" cy="764413"/>
          </a:xfrm>
          <a:custGeom>
            <a:avLst/>
            <a:gdLst/>
            <a:ahLst/>
            <a:cxnLst/>
            <a:rect l="l" t="t" r="r" b="b"/>
            <a:pathLst>
              <a:path w="569835" h="764413">
                <a:moveTo>
                  <a:pt x="0" y="0"/>
                </a:moveTo>
                <a:lnTo>
                  <a:pt x="569835" y="0"/>
                </a:lnTo>
                <a:lnTo>
                  <a:pt x="569835" y="764412"/>
                </a:lnTo>
                <a:lnTo>
                  <a:pt x="0" y="76441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644414" y="7645158"/>
            <a:ext cx="450309" cy="764413"/>
          </a:xfrm>
          <a:custGeom>
            <a:avLst/>
            <a:gdLst/>
            <a:ahLst/>
            <a:cxnLst/>
            <a:rect l="l" t="t" r="r" b="b"/>
            <a:pathLst>
              <a:path w="450309" h="764413">
                <a:moveTo>
                  <a:pt x="0" y="0"/>
                </a:moveTo>
                <a:lnTo>
                  <a:pt x="450309" y="0"/>
                </a:lnTo>
                <a:lnTo>
                  <a:pt x="450309" y="764412"/>
                </a:lnTo>
                <a:lnTo>
                  <a:pt x="0" y="76441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363543" y="6243057"/>
            <a:ext cx="604581" cy="764413"/>
          </a:xfrm>
          <a:custGeom>
            <a:avLst/>
            <a:gdLst/>
            <a:ahLst/>
            <a:cxnLst/>
            <a:rect l="l" t="t" r="r" b="b"/>
            <a:pathLst>
              <a:path w="604581" h="764413">
                <a:moveTo>
                  <a:pt x="0" y="0"/>
                </a:moveTo>
                <a:lnTo>
                  <a:pt x="604581" y="0"/>
                </a:lnTo>
                <a:lnTo>
                  <a:pt x="604581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534375" y="6243057"/>
            <a:ext cx="753294" cy="764413"/>
          </a:xfrm>
          <a:custGeom>
            <a:avLst/>
            <a:gdLst/>
            <a:ahLst/>
            <a:cxnLst/>
            <a:rect l="l" t="t" r="r" b="b"/>
            <a:pathLst>
              <a:path w="753294" h="764413">
                <a:moveTo>
                  <a:pt x="0" y="0"/>
                </a:moveTo>
                <a:lnTo>
                  <a:pt x="753294" y="0"/>
                </a:lnTo>
                <a:lnTo>
                  <a:pt x="753294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020800" y="6243057"/>
            <a:ext cx="872255" cy="764413"/>
          </a:xfrm>
          <a:custGeom>
            <a:avLst/>
            <a:gdLst/>
            <a:ahLst/>
            <a:cxnLst/>
            <a:rect l="l" t="t" r="r" b="b"/>
            <a:pathLst>
              <a:path w="872255" h="764413">
                <a:moveTo>
                  <a:pt x="0" y="0"/>
                </a:moveTo>
                <a:lnTo>
                  <a:pt x="872255" y="0"/>
                </a:lnTo>
                <a:lnTo>
                  <a:pt x="872255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965089" y="6243057"/>
            <a:ext cx="410003" cy="764413"/>
          </a:xfrm>
          <a:custGeom>
            <a:avLst/>
            <a:gdLst/>
            <a:ahLst/>
            <a:cxnLst/>
            <a:rect l="l" t="t" r="r" b="b"/>
            <a:pathLst>
              <a:path w="410003" h="764413">
                <a:moveTo>
                  <a:pt x="0" y="0"/>
                </a:moveTo>
                <a:lnTo>
                  <a:pt x="410004" y="0"/>
                </a:lnTo>
                <a:lnTo>
                  <a:pt x="410004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569648" y="6243057"/>
            <a:ext cx="575394" cy="764413"/>
          </a:xfrm>
          <a:custGeom>
            <a:avLst/>
            <a:gdLst/>
            <a:ahLst/>
            <a:cxnLst/>
            <a:rect l="l" t="t" r="r" b="b"/>
            <a:pathLst>
              <a:path w="575394" h="764413">
                <a:moveTo>
                  <a:pt x="0" y="0"/>
                </a:moveTo>
                <a:lnTo>
                  <a:pt x="575394" y="0"/>
                </a:lnTo>
                <a:lnTo>
                  <a:pt x="575394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04357" y="3405270"/>
            <a:ext cx="522954" cy="754920"/>
          </a:xfrm>
          <a:custGeom>
            <a:avLst/>
            <a:gdLst/>
            <a:ahLst/>
            <a:cxnLst/>
            <a:rect l="l" t="t" r="r" b="b"/>
            <a:pathLst>
              <a:path w="522954" h="754920">
                <a:moveTo>
                  <a:pt x="0" y="0"/>
                </a:moveTo>
                <a:lnTo>
                  <a:pt x="522954" y="0"/>
                </a:lnTo>
                <a:lnTo>
                  <a:pt x="522954" y="754920"/>
                </a:lnTo>
                <a:lnTo>
                  <a:pt x="0" y="75492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615917" y="3405270"/>
            <a:ext cx="590210" cy="754920"/>
          </a:xfrm>
          <a:custGeom>
            <a:avLst/>
            <a:gdLst/>
            <a:ahLst/>
            <a:cxnLst/>
            <a:rect l="l" t="t" r="r" b="b"/>
            <a:pathLst>
              <a:path w="590210" h="754920">
                <a:moveTo>
                  <a:pt x="0" y="0"/>
                </a:moveTo>
                <a:lnTo>
                  <a:pt x="590210" y="0"/>
                </a:lnTo>
                <a:lnTo>
                  <a:pt x="590210" y="754920"/>
                </a:lnTo>
                <a:lnTo>
                  <a:pt x="0" y="754920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065961" y="3405270"/>
            <a:ext cx="781933" cy="754920"/>
          </a:xfrm>
          <a:custGeom>
            <a:avLst/>
            <a:gdLst/>
            <a:ahLst/>
            <a:cxnLst/>
            <a:rect l="l" t="t" r="r" b="b"/>
            <a:pathLst>
              <a:path w="781933" h="754920">
                <a:moveTo>
                  <a:pt x="0" y="0"/>
                </a:moveTo>
                <a:lnTo>
                  <a:pt x="781933" y="0"/>
                </a:lnTo>
                <a:lnTo>
                  <a:pt x="781933" y="754920"/>
                </a:lnTo>
                <a:lnTo>
                  <a:pt x="0" y="754920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3941556" y="3405270"/>
            <a:ext cx="457070" cy="754920"/>
          </a:xfrm>
          <a:custGeom>
            <a:avLst/>
            <a:gdLst/>
            <a:ahLst/>
            <a:cxnLst/>
            <a:rect l="l" t="t" r="r" b="b"/>
            <a:pathLst>
              <a:path w="457070" h="754920">
                <a:moveTo>
                  <a:pt x="0" y="0"/>
                </a:moveTo>
                <a:lnTo>
                  <a:pt x="457070" y="0"/>
                </a:lnTo>
                <a:lnTo>
                  <a:pt x="457070" y="754920"/>
                </a:lnTo>
                <a:lnTo>
                  <a:pt x="0" y="754920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403824" y="3362192"/>
            <a:ext cx="907043" cy="841076"/>
          </a:xfrm>
          <a:custGeom>
            <a:avLst/>
            <a:gdLst/>
            <a:ahLst/>
            <a:cxnLst/>
            <a:rect l="l" t="t" r="r" b="b"/>
            <a:pathLst>
              <a:path w="907043" h="841076">
                <a:moveTo>
                  <a:pt x="0" y="0"/>
                </a:moveTo>
                <a:lnTo>
                  <a:pt x="907043" y="0"/>
                </a:lnTo>
                <a:lnTo>
                  <a:pt x="907043" y="841076"/>
                </a:lnTo>
                <a:lnTo>
                  <a:pt x="0" y="841076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0265297" y="1960091"/>
            <a:ext cx="764413" cy="764413"/>
          </a:xfrm>
          <a:custGeom>
            <a:avLst/>
            <a:gdLst/>
            <a:ahLst/>
            <a:cxnLst/>
            <a:rect l="l" t="t" r="r" b="b"/>
            <a:pathLst>
              <a:path w="764413" h="764413">
                <a:moveTo>
                  <a:pt x="0" y="0"/>
                </a:moveTo>
                <a:lnTo>
                  <a:pt x="764413" y="0"/>
                </a:lnTo>
                <a:lnTo>
                  <a:pt x="764413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428797" y="1960217"/>
            <a:ext cx="927790" cy="764162"/>
          </a:xfrm>
          <a:custGeom>
            <a:avLst/>
            <a:gdLst/>
            <a:ahLst/>
            <a:cxnLst/>
            <a:rect l="l" t="t" r="r" b="b"/>
            <a:pathLst>
              <a:path w="927790" h="764162">
                <a:moveTo>
                  <a:pt x="0" y="0"/>
                </a:moveTo>
                <a:lnTo>
                  <a:pt x="927790" y="0"/>
                </a:lnTo>
                <a:lnTo>
                  <a:pt x="927790" y="764161"/>
                </a:lnTo>
                <a:lnTo>
                  <a:pt x="0" y="764161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2021645" y="1960217"/>
            <a:ext cx="833907" cy="764162"/>
          </a:xfrm>
          <a:custGeom>
            <a:avLst/>
            <a:gdLst/>
            <a:ahLst/>
            <a:cxnLst/>
            <a:rect l="l" t="t" r="r" b="b"/>
            <a:pathLst>
              <a:path w="833907" h="764162">
                <a:moveTo>
                  <a:pt x="0" y="0"/>
                </a:moveTo>
                <a:lnTo>
                  <a:pt x="833906" y="0"/>
                </a:lnTo>
                <a:lnTo>
                  <a:pt x="833906" y="764161"/>
                </a:lnTo>
                <a:lnTo>
                  <a:pt x="0" y="764161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3847486" y="1960217"/>
            <a:ext cx="608551" cy="764162"/>
          </a:xfrm>
          <a:custGeom>
            <a:avLst/>
            <a:gdLst/>
            <a:ahLst/>
            <a:cxnLst/>
            <a:rect l="l" t="t" r="r" b="b"/>
            <a:pathLst>
              <a:path w="608551" h="764162">
                <a:moveTo>
                  <a:pt x="0" y="0"/>
                </a:moveTo>
                <a:lnTo>
                  <a:pt x="608550" y="0"/>
                </a:lnTo>
                <a:lnTo>
                  <a:pt x="608550" y="764161"/>
                </a:lnTo>
                <a:lnTo>
                  <a:pt x="0" y="764161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417746" y="1960091"/>
            <a:ext cx="842539" cy="764413"/>
          </a:xfrm>
          <a:custGeom>
            <a:avLst/>
            <a:gdLst/>
            <a:ahLst/>
            <a:cxnLst/>
            <a:rect l="l" t="t" r="r" b="b"/>
            <a:pathLst>
              <a:path w="842539" h="764413">
                <a:moveTo>
                  <a:pt x="0" y="0"/>
                </a:moveTo>
                <a:lnTo>
                  <a:pt x="842539" y="0"/>
                </a:lnTo>
                <a:lnTo>
                  <a:pt x="842539" y="764413"/>
                </a:lnTo>
                <a:lnTo>
                  <a:pt x="0" y="764413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00189" y="339824"/>
            <a:ext cx="6120988" cy="9607352"/>
            <a:chOff x="0" y="0"/>
            <a:chExt cx="2070557" cy="3249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0557" cy="3249895"/>
            </a:xfrm>
            <a:custGeom>
              <a:avLst/>
              <a:gdLst/>
              <a:ahLst/>
              <a:cxnLst/>
              <a:rect l="l" t="t" r="r" b="b"/>
              <a:pathLst>
                <a:path w="2070557" h="3249895">
                  <a:moveTo>
                    <a:pt x="1946097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46097" y="0"/>
                  </a:lnTo>
                  <a:cubicBezTo>
                    <a:pt x="2014677" y="0"/>
                    <a:pt x="2070557" y="55880"/>
                    <a:pt x="2070557" y="124460"/>
                  </a:cubicBezTo>
                  <a:lnTo>
                    <a:pt x="2070557" y="3125435"/>
                  </a:lnTo>
                  <a:cubicBezTo>
                    <a:pt x="2070557" y="3194015"/>
                    <a:pt x="2014677" y="3249895"/>
                    <a:pt x="1946097" y="3249895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6883570" y="381155"/>
            <a:ext cx="10993270" cy="9607352"/>
            <a:chOff x="0" y="0"/>
            <a:chExt cx="3718711" cy="32498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18711" cy="3249895"/>
            </a:xfrm>
            <a:custGeom>
              <a:avLst/>
              <a:gdLst/>
              <a:ahLst/>
              <a:cxnLst/>
              <a:rect l="l" t="t" r="r" b="b"/>
              <a:pathLst>
                <a:path w="3718711" h="3249895">
                  <a:moveTo>
                    <a:pt x="3594251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4251" y="0"/>
                  </a:lnTo>
                  <a:cubicBezTo>
                    <a:pt x="3662831" y="0"/>
                    <a:pt x="3718711" y="55880"/>
                    <a:pt x="3718711" y="124460"/>
                  </a:cubicBezTo>
                  <a:lnTo>
                    <a:pt x="3718711" y="3125435"/>
                  </a:lnTo>
                  <a:cubicBezTo>
                    <a:pt x="3718711" y="3194015"/>
                    <a:pt x="3662831" y="3249895"/>
                    <a:pt x="3594251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8424826" y="4803154"/>
            <a:ext cx="848445" cy="848445"/>
          </a:xfrm>
          <a:custGeom>
            <a:avLst/>
            <a:gdLst/>
            <a:ahLst/>
            <a:cxnLst/>
            <a:rect l="l" t="t" r="r" b="b"/>
            <a:pathLst>
              <a:path w="848445" h="848445">
                <a:moveTo>
                  <a:pt x="0" y="0"/>
                </a:moveTo>
                <a:lnTo>
                  <a:pt x="848445" y="0"/>
                </a:lnTo>
                <a:lnTo>
                  <a:pt x="848445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023033" y="4803154"/>
            <a:ext cx="570772" cy="848445"/>
          </a:xfrm>
          <a:custGeom>
            <a:avLst/>
            <a:gdLst/>
            <a:ahLst/>
            <a:cxnLst/>
            <a:rect l="l" t="t" r="r" b="b"/>
            <a:pathLst>
              <a:path w="570772" h="848445">
                <a:moveTo>
                  <a:pt x="0" y="0"/>
                </a:moveTo>
                <a:lnTo>
                  <a:pt x="570772" y="0"/>
                </a:lnTo>
                <a:lnTo>
                  <a:pt x="570772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847781" y="4803154"/>
            <a:ext cx="620136" cy="848445"/>
          </a:xfrm>
          <a:custGeom>
            <a:avLst/>
            <a:gdLst/>
            <a:ahLst/>
            <a:cxnLst/>
            <a:rect l="l" t="t" r="r" b="b"/>
            <a:pathLst>
              <a:path w="620136" h="848445">
                <a:moveTo>
                  <a:pt x="0" y="0"/>
                </a:moveTo>
                <a:lnTo>
                  <a:pt x="620136" y="0"/>
                </a:lnTo>
                <a:lnTo>
                  <a:pt x="620136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641238" y="4803154"/>
            <a:ext cx="607795" cy="848445"/>
          </a:xfrm>
          <a:custGeom>
            <a:avLst/>
            <a:gdLst/>
            <a:ahLst/>
            <a:cxnLst/>
            <a:rect l="l" t="t" r="r" b="b"/>
            <a:pathLst>
              <a:path w="607795" h="848445">
                <a:moveTo>
                  <a:pt x="0" y="0"/>
                </a:moveTo>
                <a:lnTo>
                  <a:pt x="607795" y="0"/>
                </a:lnTo>
                <a:lnTo>
                  <a:pt x="607795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119982" y="4803154"/>
            <a:ext cx="848445" cy="848445"/>
          </a:xfrm>
          <a:custGeom>
            <a:avLst/>
            <a:gdLst/>
            <a:ahLst/>
            <a:cxnLst/>
            <a:rect l="l" t="t" r="r" b="b"/>
            <a:pathLst>
              <a:path w="848445" h="848445">
                <a:moveTo>
                  <a:pt x="0" y="0"/>
                </a:moveTo>
                <a:lnTo>
                  <a:pt x="848445" y="0"/>
                </a:lnTo>
                <a:lnTo>
                  <a:pt x="848445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464618" y="7915622"/>
            <a:ext cx="795995" cy="848445"/>
          </a:xfrm>
          <a:custGeom>
            <a:avLst/>
            <a:gdLst/>
            <a:ahLst/>
            <a:cxnLst/>
            <a:rect l="l" t="t" r="r" b="b"/>
            <a:pathLst>
              <a:path w="795995" h="848445">
                <a:moveTo>
                  <a:pt x="0" y="0"/>
                </a:moveTo>
                <a:lnTo>
                  <a:pt x="795995" y="0"/>
                </a:lnTo>
                <a:lnTo>
                  <a:pt x="795995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081336" y="7915622"/>
            <a:ext cx="481300" cy="848445"/>
          </a:xfrm>
          <a:custGeom>
            <a:avLst/>
            <a:gdLst/>
            <a:ahLst/>
            <a:cxnLst/>
            <a:rect l="l" t="t" r="r" b="b"/>
            <a:pathLst>
              <a:path w="481300" h="848445">
                <a:moveTo>
                  <a:pt x="0" y="0"/>
                </a:moveTo>
                <a:lnTo>
                  <a:pt x="481300" y="0"/>
                </a:lnTo>
                <a:lnTo>
                  <a:pt x="481300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906085" y="7915622"/>
            <a:ext cx="530664" cy="848445"/>
          </a:xfrm>
          <a:custGeom>
            <a:avLst/>
            <a:gdLst/>
            <a:ahLst/>
            <a:cxnLst/>
            <a:rect l="l" t="t" r="r" b="b"/>
            <a:pathLst>
              <a:path w="530664" h="848445">
                <a:moveTo>
                  <a:pt x="0" y="0"/>
                </a:moveTo>
                <a:lnTo>
                  <a:pt x="530663" y="0"/>
                </a:lnTo>
                <a:lnTo>
                  <a:pt x="530663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561476" y="7915622"/>
            <a:ext cx="794453" cy="848445"/>
          </a:xfrm>
          <a:custGeom>
            <a:avLst/>
            <a:gdLst/>
            <a:ahLst/>
            <a:cxnLst/>
            <a:rect l="l" t="t" r="r" b="b"/>
            <a:pathLst>
              <a:path w="794453" h="848445">
                <a:moveTo>
                  <a:pt x="0" y="0"/>
                </a:moveTo>
                <a:lnTo>
                  <a:pt x="794453" y="0"/>
                </a:lnTo>
                <a:lnTo>
                  <a:pt x="794453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143576" y="7915622"/>
            <a:ext cx="828391" cy="848445"/>
          </a:xfrm>
          <a:custGeom>
            <a:avLst/>
            <a:gdLst/>
            <a:ahLst/>
            <a:cxnLst/>
            <a:rect l="l" t="t" r="r" b="b"/>
            <a:pathLst>
              <a:path w="828391" h="848445">
                <a:moveTo>
                  <a:pt x="0" y="0"/>
                </a:moveTo>
                <a:lnTo>
                  <a:pt x="828391" y="0"/>
                </a:lnTo>
                <a:lnTo>
                  <a:pt x="828391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543609" y="6359388"/>
            <a:ext cx="610880" cy="848445"/>
          </a:xfrm>
          <a:custGeom>
            <a:avLst/>
            <a:gdLst/>
            <a:ahLst/>
            <a:cxnLst/>
            <a:rect l="l" t="t" r="r" b="b"/>
            <a:pathLst>
              <a:path w="610880" h="848445">
                <a:moveTo>
                  <a:pt x="0" y="0"/>
                </a:moveTo>
                <a:lnTo>
                  <a:pt x="610880" y="0"/>
                </a:lnTo>
                <a:lnTo>
                  <a:pt x="610880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815138" y="6359388"/>
            <a:ext cx="986564" cy="848445"/>
          </a:xfrm>
          <a:custGeom>
            <a:avLst/>
            <a:gdLst/>
            <a:ahLst/>
            <a:cxnLst/>
            <a:rect l="l" t="t" r="r" b="b"/>
            <a:pathLst>
              <a:path w="986564" h="848445">
                <a:moveTo>
                  <a:pt x="0" y="0"/>
                </a:moveTo>
                <a:lnTo>
                  <a:pt x="986563" y="0"/>
                </a:lnTo>
                <a:lnTo>
                  <a:pt x="986563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3648412" y="6359388"/>
            <a:ext cx="1018875" cy="848445"/>
          </a:xfrm>
          <a:custGeom>
            <a:avLst/>
            <a:gdLst/>
            <a:ahLst/>
            <a:cxnLst/>
            <a:rect l="l" t="t" r="r" b="b"/>
            <a:pathLst>
              <a:path w="1018875" h="848445">
                <a:moveTo>
                  <a:pt x="0" y="0"/>
                </a:moveTo>
                <a:lnTo>
                  <a:pt x="1018875" y="0"/>
                </a:lnTo>
                <a:lnTo>
                  <a:pt x="1018875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702943" y="6359388"/>
            <a:ext cx="484385" cy="848445"/>
          </a:xfrm>
          <a:custGeom>
            <a:avLst/>
            <a:gdLst/>
            <a:ahLst/>
            <a:cxnLst/>
            <a:rect l="l" t="t" r="r" b="b"/>
            <a:pathLst>
              <a:path w="484385" h="848445">
                <a:moveTo>
                  <a:pt x="0" y="0"/>
                </a:moveTo>
                <a:lnTo>
                  <a:pt x="484385" y="0"/>
                </a:lnTo>
                <a:lnTo>
                  <a:pt x="484385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0177059" y="6359388"/>
            <a:ext cx="734290" cy="848445"/>
          </a:xfrm>
          <a:custGeom>
            <a:avLst/>
            <a:gdLst/>
            <a:ahLst/>
            <a:cxnLst/>
            <a:rect l="l" t="t" r="r" b="b"/>
            <a:pathLst>
              <a:path w="734290" h="848445">
                <a:moveTo>
                  <a:pt x="0" y="0"/>
                </a:moveTo>
                <a:lnTo>
                  <a:pt x="734291" y="0"/>
                </a:lnTo>
                <a:lnTo>
                  <a:pt x="734291" y="848445"/>
                </a:lnTo>
                <a:lnTo>
                  <a:pt x="0" y="84844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500936" y="3209642"/>
            <a:ext cx="696226" cy="837909"/>
          </a:xfrm>
          <a:custGeom>
            <a:avLst/>
            <a:gdLst/>
            <a:ahLst/>
            <a:cxnLst/>
            <a:rect l="l" t="t" r="r" b="b"/>
            <a:pathLst>
              <a:path w="696226" h="837909">
                <a:moveTo>
                  <a:pt x="0" y="0"/>
                </a:moveTo>
                <a:lnTo>
                  <a:pt x="696226" y="0"/>
                </a:lnTo>
                <a:lnTo>
                  <a:pt x="696226" y="837909"/>
                </a:lnTo>
                <a:lnTo>
                  <a:pt x="0" y="837909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1831349" y="3209642"/>
            <a:ext cx="954141" cy="837909"/>
          </a:xfrm>
          <a:custGeom>
            <a:avLst/>
            <a:gdLst/>
            <a:ahLst/>
            <a:cxnLst/>
            <a:rect l="l" t="t" r="r" b="b"/>
            <a:pathLst>
              <a:path w="954141" h="837909">
                <a:moveTo>
                  <a:pt x="0" y="0"/>
                </a:moveTo>
                <a:lnTo>
                  <a:pt x="954141" y="0"/>
                </a:lnTo>
                <a:lnTo>
                  <a:pt x="954141" y="837909"/>
                </a:lnTo>
                <a:lnTo>
                  <a:pt x="0" y="837909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805928" y="3209642"/>
            <a:ext cx="703844" cy="837909"/>
          </a:xfrm>
          <a:custGeom>
            <a:avLst/>
            <a:gdLst/>
            <a:ahLst/>
            <a:cxnLst/>
            <a:rect l="l" t="t" r="r" b="b"/>
            <a:pathLst>
              <a:path w="703844" h="837909">
                <a:moveTo>
                  <a:pt x="0" y="0"/>
                </a:moveTo>
                <a:lnTo>
                  <a:pt x="703843" y="0"/>
                </a:lnTo>
                <a:lnTo>
                  <a:pt x="703843" y="837909"/>
                </a:lnTo>
                <a:lnTo>
                  <a:pt x="0" y="837909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701568" y="3161829"/>
            <a:ext cx="487136" cy="933536"/>
          </a:xfrm>
          <a:custGeom>
            <a:avLst/>
            <a:gdLst/>
            <a:ahLst/>
            <a:cxnLst/>
            <a:rect l="l" t="t" r="r" b="b"/>
            <a:pathLst>
              <a:path w="487136" h="933536">
                <a:moveTo>
                  <a:pt x="0" y="0"/>
                </a:moveTo>
                <a:lnTo>
                  <a:pt x="487136" y="0"/>
                </a:lnTo>
                <a:lnTo>
                  <a:pt x="487136" y="933536"/>
                </a:lnTo>
                <a:lnTo>
                  <a:pt x="0" y="933536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0122952" y="3209642"/>
            <a:ext cx="842505" cy="837909"/>
          </a:xfrm>
          <a:custGeom>
            <a:avLst/>
            <a:gdLst/>
            <a:ahLst/>
            <a:cxnLst/>
            <a:rect l="l" t="t" r="r" b="b"/>
            <a:pathLst>
              <a:path w="842505" h="837909">
                <a:moveTo>
                  <a:pt x="0" y="0"/>
                </a:moveTo>
                <a:lnTo>
                  <a:pt x="842505" y="0"/>
                </a:lnTo>
                <a:lnTo>
                  <a:pt x="842505" y="837909"/>
                </a:lnTo>
                <a:lnTo>
                  <a:pt x="0" y="837909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8404481" y="1605595"/>
            <a:ext cx="848445" cy="848445"/>
          </a:xfrm>
          <a:custGeom>
            <a:avLst/>
            <a:gdLst/>
            <a:ahLst/>
            <a:cxnLst/>
            <a:rect l="l" t="t" r="r" b="b"/>
            <a:pathLst>
              <a:path w="848445" h="848445">
                <a:moveTo>
                  <a:pt x="0" y="0"/>
                </a:moveTo>
                <a:lnTo>
                  <a:pt x="848445" y="0"/>
                </a:lnTo>
                <a:lnTo>
                  <a:pt x="848445" y="848444"/>
                </a:lnTo>
                <a:lnTo>
                  <a:pt x="0" y="848444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2001240" y="1605734"/>
            <a:ext cx="573669" cy="848166"/>
          </a:xfrm>
          <a:custGeom>
            <a:avLst/>
            <a:gdLst/>
            <a:ahLst/>
            <a:cxnLst/>
            <a:rect l="l" t="t" r="r" b="b"/>
            <a:pathLst>
              <a:path w="573669" h="848166">
                <a:moveTo>
                  <a:pt x="0" y="0"/>
                </a:moveTo>
                <a:lnTo>
                  <a:pt x="573669" y="0"/>
                </a:lnTo>
                <a:lnTo>
                  <a:pt x="573669" y="848166"/>
                </a:lnTo>
                <a:lnTo>
                  <a:pt x="0" y="848166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3666301" y="1605734"/>
            <a:ext cx="942407" cy="848166"/>
          </a:xfrm>
          <a:custGeom>
            <a:avLst/>
            <a:gdLst/>
            <a:ahLst/>
            <a:cxnLst/>
            <a:rect l="l" t="t" r="r" b="b"/>
            <a:pathLst>
              <a:path w="942407" h="848166">
                <a:moveTo>
                  <a:pt x="0" y="0"/>
                </a:moveTo>
                <a:lnTo>
                  <a:pt x="942407" y="0"/>
                </a:lnTo>
                <a:lnTo>
                  <a:pt x="942407" y="848166"/>
                </a:lnTo>
                <a:lnTo>
                  <a:pt x="0" y="848166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5493653" y="1605734"/>
            <a:ext cx="862276" cy="848166"/>
          </a:xfrm>
          <a:custGeom>
            <a:avLst/>
            <a:gdLst/>
            <a:ahLst/>
            <a:cxnLst/>
            <a:rect l="l" t="t" r="r" b="b"/>
            <a:pathLst>
              <a:path w="862276" h="848166">
                <a:moveTo>
                  <a:pt x="0" y="0"/>
                </a:moveTo>
                <a:lnTo>
                  <a:pt x="862276" y="0"/>
                </a:lnTo>
                <a:lnTo>
                  <a:pt x="862276" y="848166"/>
                </a:lnTo>
                <a:lnTo>
                  <a:pt x="0" y="848166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178248" y="1635447"/>
            <a:ext cx="691223" cy="788739"/>
          </a:xfrm>
          <a:custGeom>
            <a:avLst/>
            <a:gdLst/>
            <a:ahLst/>
            <a:cxnLst/>
            <a:rect l="l" t="t" r="r" b="b"/>
            <a:pathLst>
              <a:path w="691223" h="788739">
                <a:moveTo>
                  <a:pt x="0" y="0"/>
                </a:moveTo>
                <a:lnTo>
                  <a:pt x="691223" y="0"/>
                </a:lnTo>
                <a:lnTo>
                  <a:pt x="691223" y="788740"/>
                </a:lnTo>
                <a:lnTo>
                  <a:pt x="0" y="788740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00189" y="339824"/>
            <a:ext cx="6120988" cy="9607352"/>
            <a:chOff x="0" y="0"/>
            <a:chExt cx="2070557" cy="3249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0557" cy="3249895"/>
            </a:xfrm>
            <a:custGeom>
              <a:avLst/>
              <a:gdLst/>
              <a:ahLst/>
              <a:cxnLst/>
              <a:rect l="l" t="t" r="r" b="b"/>
              <a:pathLst>
                <a:path w="2070557" h="3249895">
                  <a:moveTo>
                    <a:pt x="1946097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946097" y="0"/>
                  </a:lnTo>
                  <a:cubicBezTo>
                    <a:pt x="2014677" y="0"/>
                    <a:pt x="2070557" y="55880"/>
                    <a:pt x="2070557" y="124460"/>
                  </a:cubicBezTo>
                  <a:lnTo>
                    <a:pt x="2070557" y="3125435"/>
                  </a:lnTo>
                  <a:cubicBezTo>
                    <a:pt x="2070557" y="3194015"/>
                    <a:pt x="2014677" y="3249895"/>
                    <a:pt x="1946097" y="3249895"/>
                  </a:cubicBezTo>
                  <a:close/>
                </a:path>
              </a:pathLst>
            </a:custGeom>
            <a:solidFill>
              <a:srgbClr val="4C38F2"/>
            </a:solidFill>
          </p:spPr>
        </p:sp>
      </p:grpSp>
      <p:grpSp>
        <p:nvGrpSpPr>
          <p:cNvPr id="4" name="Group 4"/>
          <p:cNvGrpSpPr/>
          <p:nvPr/>
        </p:nvGrpSpPr>
        <p:grpSpPr>
          <a:xfrm rot="0">
            <a:off x="6883570" y="381155"/>
            <a:ext cx="10993270" cy="9607352"/>
            <a:chOff x="0" y="0"/>
            <a:chExt cx="3718711" cy="32498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18711" cy="3249895"/>
            </a:xfrm>
            <a:custGeom>
              <a:avLst/>
              <a:gdLst/>
              <a:ahLst/>
              <a:cxnLst/>
              <a:rect l="l" t="t" r="r" b="b"/>
              <a:pathLst>
                <a:path w="3718711" h="3249895">
                  <a:moveTo>
                    <a:pt x="3594251" y="3249894"/>
                  </a:moveTo>
                  <a:lnTo>
                    <a:pt x="124460" y="3249894"/>
                  </a:lnTo>
                  <a:cubicBezTo>
                    <a:pt x="55880" y="3249894"/>
                    <a:pt x="0" y="3194015"/>
                    <a:pt x="0" y="31254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4251" y="0"/>
                  </a:lnTo>
                  <a:cubicBezTo>
                    <a:pt x="3662831" y="0"/>
                    <a:pt x="3718711" y="55880"/>
                    <a:pt x="3718711" y="124460"/>
                  </a:cubicBezTo>
                  <a:lnTo>
                    <a:pt x="3718711" y="3125435"/>
                  </a:lnTo>
                  <a:cubicBezTo>
                    <a:pt x="3718711" y="3194015"/>
                    <a:pt x="3662831" y="3249895"/>
                    <a:pt x="3594251" y="32498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10147667" y="6490112"/>
            <a:ext cx="731582" cy="731582"/>
          </a:xfrm>
          <a:custGeom>
            <a:avLst/>
            <a:gdLst/>
            <a:ahLst/>
            <a:cxnLst/>
            <a:rect l="l" t="t" r="r" b="b"/>
            <a:pathLst>
              <a:path w="731582" h="731582">
                <a:moveTo>
                  <a:pt x="0" y="0"/>
                </a:moveTo>
                <a:lnTo>
                  <a:pt x="731582" y="0"/>
                </a:lnTo>
                <a:lnTo>
                  <a:pt x="731582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997114" y="6490112"/>
            <a:ext cx="731582" cy="731582"/>
          </a:xfrm>
          <a:custGeom>
            <a:avLst/>
            <a:gdLst/>
            <a:ahLst/>
            <a:cxnLst/>
            <a:rect l="l" t="t" r="r" b="b"/>
            <a:pathLst>
              <a:path w="731582" h="731582">
                <a:moveTo>
                  <a:pt x="0" y="0"/>
                </a:moveTo>
                <a:lnTo>
                  <a:pt x="731582" y="0"/>
                </a:lnTo>
                <a:lnTo>
                  <a:pt x="731582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826200" y="6475251"/>
            <a:ext cx="788545" cy="761304"/>
          </a:xfrm>
          <a:custGeom>
            <a:avLst/>
            <a:gdLst/>
            <a:ahLst/>
            <a:cxnLst/>
            <a:rect l="l" t="t" r="r" b="b"/>
            <a:pathLst>
              <a:path w="788545" h="761304">
                <a:moveTo>
                  <a:pt x="0" y="0"/>
                </a:moveTo>
                <a:lnTo>
                  <a:pt x="788545" y="0"/>
                </a:lnTo>
                <a:lnTo>
                  <a:pt x="788545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594533" y="6490112"/>
            <a:ext cx="761304" cy="761304"/>
          </a:xfrm>
          <a:custGeom>
            <a:avLst/>
            <a:gdLst/>
            <a:ahLst/>
            <a:cxnLst/>
            <a:rect l="l" t="t" r="r" b="b"/>
            <a:pathLst>
              <a:path w="761304" h="761304">
                <a:moveTo>
                  <a:pt x="0" y="0"/>
                </a:moveTo>
                <a:lnTo>
                  <a:pt x="761304" y="0"/>
                </a:lnTo>
                <a:lnTo>
                  <a:pt x="761304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409745" y="6490112"/>
            <a:ext cx="731582" cy="731582"/>
          </a:xfrm>
          <a:custGeom>
            <a:avLst/>
            <a:gdLst/>
            <a:ahLst/>
            <a:cxnLst/>
            <a:rect l="l" t="t" r="r" b="b"/>
            <a:pathLst>
              <a:path w="731582" h="731582">
                <a:moveTo>
                  <a:pt x="0" y="0"/>
                </a:moveTo>
                <a:lnTo>
                  <a:pt x="731582" y="0"/>
                </a:lnTo>
                <a:lnTo>
                  <a:pt x="731582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06168" y="8081703"/>
            <a:ext cx="609043" cy="761304"/>
          </a:xfrm>
          <a:custGeom>
            <a:avLst/>
            <a:gdLst/>
            <a:ahLst/>
            <a:cxnLst/>
            <a:rect l="l" t="t" r="r" b="b"/>
            <a:pathLst>
              <a:path w="609043" h="761304">
                <a:moveTo>
                  <a:pt x="0" y="0"/>
                </a:moveTo>
                <a:lnTo>
                  <a:pt x="609043" y="0"/>
                </a:lnTo>
                <a:lnTo>
                  <a:pt x="609043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876629" y="8081703"/>
            <a:ext cx="967014" cy="761304"/>
          </a:xfrm>
          <a:custGeom>
            <a:avLst/>
            <a:gdLst/>
            <a:ahLst/>
            <a:cxnLst/>
            <a:rect l="l" t="t" r="r" b="b"/>
            <a:pathLst>
              <a:path w="967014" h="761304">
                <a:moveTo>
                  <a:pt x="0" y="0"/>
                </a:moveTo>
                <a:lnTo>
                  <a:pt x="967015" y="0"/>
                </a:lnTo>
                <a:lnTo>
                  <a:pt x="967015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882731" y="8081703"/>
            <a:ext cx="669948" cy="761304"/>
          </a:xfrm>
          <a:custGeom>
            <a:avLst/>
            <a:gdLst/>
            <a:ahLst/>
            <a:cxnLst/>
            <a:rect l="l" t="t" r="r" b="b"/>
            <a:pathLst>
              <a:path w="669948" h="761304">
                <a:moveTo>
                  <a:pt x="0" y="0"/>
                </a:moveTo>
                <a:lnTo>
                  <a:pt x="669947" y="0"/>
                </a:lnTo>
                <a:lnTo>
                  <a:pt x="669947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613912" y="8096564"/>
            <a:ext cx="717010" cy="761304"/>
          </a:xfrm>
          <a:custGeom>
            <a:avLst/>
            <a:gdLst/>
            <a:ahLst/>
            <a:cxnLst/>
            <a:rect l="l" t="t" r="r" b="b"/>
            <a:pathLst>
              <a:path w="717010" h="761304">
                <a:moveTo>
                  <a:pt x="0" y="0"/>
                </a:moveTo>
                <a:lnTo>
                  <a:pt x="717010" y="0"/>
                </a:lnTo>
                <a:lnTo>
                  <a:pt x="717010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558218" y="8081703"/>
            <a:ext cx="429099" cy="761304"/>
          </a:xfrm>
          <a:custGeom>
            <a:avLst/>
            <a:gdLst/>
            <a:ahLst/>
            <a:cxnLst/>
            <a:rect l="l" t="t" r="r" b="b"/>
            <a:pathLst>
              <a:path w="429099" h="761304">
                <a:moveTo>
                  <a:pt x="0" y="0"/>
                </a:moveTo>
                <a:lnTo>
                  <a:pt x="429099" y="0"/>
                </a:lnTo>
                <a:lnTo>
                  <a:pt x="429099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127306" y="4883659"/>
            <a:ext cx="772304" cy="731582"/>
          </a:xfrm>
          <a:custGeom>
            <a:avLst/>
            <a:gdLst/>
            <a:ahLst/>
            <a:cxnLst/>
            <a:rect l="l" t="t" r="r" b="b"/>
            <a:pathLst>
              <a:path w="772304" h="731582">
                <a:moveTo>
                  <a:pt x="0" y="0"/>
                </a:moveTo>
                <a:lnTo>
                  <a:pt x="772304" y="0"/>
                </a:lnTo>
                <a:lnTo>
                  <a:pt x="772304" y="731583"/>
                </a:lnTo>
                <a:lnTo>
                  <a:pt x="0" y="73158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070272" y="4883659"/>
            <a:ext cx="585266" cy="731582"/>
          </a:xfrm>
          <a:custGeom>
            <a:avLst/>
            <a:gdLst/>
            <a:ahLst/>
            <a:cxnLst/>
            <a:rect l="l" t="t" r="r" b="b"/>
            <a:pathLst>
              <a:path w="585266" h="731582">
                <a:moveTo>
                  <a:pt x="0" y="0"/>
                </a:moveTo>
                <a:lnTo>
                  <a:pt x="585266" y="0"/>
                </a:lnTo>
                <a:lnTo>
                  <a:pt x="585266" y="731583"/>
                </a:lnTo>
                <a:lnTo>
                  <a:pt x="0" y="73158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3854682" y="4883659"/>
            <a:ext cx="731582" cy="731582"/>
          </a:xfrm>
          <a:custGeom>
            <a:avLst/>
            <a:gdLst/>
            <a:ahLst/>
            <a:cxnLst/>
            <a:rect l="l" t="t" r="r" b="b"/>
            <a:pathLst>
              <a:path w="731582" h="731582">
                <a:moveTo>
                  <a:pt x="0" y="0"/>
                </a:moveTo>
                <a:lnTo>
                  <a:pt x="731582" y="0"/>
                </a:lnTo>
                <a:lnTo>
                  <a:pt x="731582" y="731583"/>
                </a:lnTo>
                <a:lnTo>
                  <a:pt x="0" y="731583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619448" y="4883659"/>
            <a:ext cx="711473" cy="761304"/>
          </a:xfrm>
          <a:custGeom>
            <a:avLst/>
            <a:gdLst/>
            <a:ahLst/>
            <a:cxnLst/>
            <a:rect l="l" t="t" r="r" b="b"/>
            <a:pathLst>
              <a:path w="711473" h="761304">
                <a:moveTo>
                  <a:pt x="0" y="0"/>
                </a:moveTo>
                <a:lnTo>
                  <a:pt x="711474" y="0"/>
                </a:lnTo>
                <a:lnTo>
                  <a:pt x="711474" y="761305"/>
                </a:lnTo>
                <a:lnTo>
                  <a:pt x="0" y="76130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404573" y="4868799"/>
            <a:ext cx="741925" cy="761304"/>
          </a:xfrm>
          <a:custGeom>
            <a:avLst/>
            <a:gdLst/>
            <a:ahLst/>
            <a:cxnLst/>
            <a:rect l="l" t="t" r="r" b="b"/>
            <a:pathLst>
              <a:path w="741925" h="761304">
                <a:moveTo>
                  <a:pt x="0" y="0"/>
                </a:moveTo>
                <a:lnTo>
                  <a:pt x="741926" y="0"/>
                </a:lnTo>
                <a:lnTo>
                  <a:pt x="741926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196217" y="3277207"/>
            <a:ext cx="634481" cy="731582"/>
          </a:xfrm>
          <a:custGeom>
            <a:avLst/>
            <a:gdLst/>
            <a:ahLst/>
            <a:cxnLst/>
            <a:rect l="l" t="t" r="r" b="b"/>
            <a:pathLst>
              <a:path w="634481" h="731582">
                <a:moveTo>
                  <a:pt x="0" y="0"/>
                </a:moveTo>
                <a:lnTo>
                  <a:pt x="634482" y="0"/>
                </a:lnTo>
                <a:lnTo>
                  <a:pt x="634482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2041674" y="3277207"/>
            <a:ext cx="642462" cy="731582"/>
          </a:xfrm>
          <a:custGeom>
            <a:avLst/>
            <a:gdLst/>
            <a:ahLst/>
            <a:cxnLst/>
            <a:rect l="l" t="t" r="r" b="b"/>
            <a:pathLst>
              <a:path w="642462" h="731582">
                <a:moveTo>
                  <a:pt x="0" y="0"/>
                </a:moveTo>
                <a:lnTo>
                  <a:pt x="642462" y="0"/>
                </a:lnTo>
                <a:lnTo>
                  <a:pt x="642462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854682" y="3277207"/>
            <a:ext cx="731582" cy="731582"/>
          </a:xfrm>
          <a:custGeom>
            <a:avLst/>
            <a:gdLst/>
            <a:ahLst/>
            <a:cxnLst/>
            <a:rect l="l" t="t" r="r" b="b"/>
            <a:pathLst>
              <a:path w="731582" h="731582">
                <a:moveTo>
                  <a:pt x="0" y="0"/>
                </a:moveTo>
                <a:lnTo>
                  <a:pt x="731582" y="0"/>
                </a:lnTo>
                <a:lnTo>
                  <a:pt x="731582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674124" y="3277207"/>
            <a:ext cx="602122" cy="761304"/>
          </a:xfrm>
          <a:custGeom>
            <a:avLst/>
            <a:gdLst/>
            <a:ahLst/>
            <a:cxnLst/>
            <a:rect l="l" t="t" r="r" b="b"/>
            <a:pathLst>
              <a:path w="602122" h="761304">
                <a:moveTo>
                  <a:pt x="0" y="0"/>
                </a:moveTo>
                <a:lnTo>
                  <a:pt x="602122" y="0"/>
                </a:lnTo>
                <a:lnTo>
                  <a:pt x="602122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404573" y="3272036"/>
            <a:ext cx="741925" cy="741925"/>
          </a:xfrm>
          <a:custGeom>
            <a:avLst/>
            <a:gdLst/>
            <a:ahLst/>
            <a:cxnLst/>
            <a:rect l="l" t="t" r="r" b="b"/>
            <a:pathLst>
              <a:path w="741925" h="741925">
                <a:moveTo>
                  <a:pt x="0" y="0"/>
                </a:moveTo>
                <a:lnTo>
                  <a:pt x="741926" y="0"/>
                </a:lnTo>
                <a:lnTo>
                  <a:pt x="741926" y="741925"/>
                </a:lnTo>
                <a:lnTo>
                  <a:pt x="0" y="741925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300988" y="1610980"/>
            <a:ext cx="426978" cy="731582"/>
          </a:xfrm>
          <a:custGeom>
            <a:avLst/>
            <a:gdLst/>
            <a:ahLst/>
            <a:cxnLst/>
            <a:rect l="l" t="t" r="r" b="b"/>
            <a:pathLst>
              <a:path w="426978" h="731582">
                <a:moveTo>
                  <a:pt x="0" y="0"/>
                </a:moveTo>
                <a:lnTo>
                  <a:pt x="426978" y="0"/>
                </a:lnTo>
                <a:lnTo>
                  <a:pt x="426978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2074617" y="1610980"/>
            <a:ext cx="578615" cy="731582"/>
          </a:xfrm>
          <a:custGeom>
            <a:avLst/>
            <a:gdLst/>
            <a:ahLst/>
            <a:cxnLst/>
            <a:rect l="l" t="t" r="r" b="b"/>
            <a:pathLst>
              <a:path w="578615" h="731582">
                <a:moveTo>
                  <a:pt x="0" y="0"/>
                </a:moveTo>
                <a:lnTo>
                  <a:pt x="578615" y="0"/>
                </a:lnTo>
                <a:lnTo>
                  <a:pt x="578615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3928859" y="1610980"/>
            <a:ext cx="585266" cy="731582"/>
          </a:xfrm>
          <a:custGeom>
            <a:avLst/>
            <a:gdLst/>
            <a:ahLst/>
            <a:cxnLst/>
            <a:rect l="l" t="t" r="r" b="b"/>
            <a:pathLst>
              <a:path w="585266" h="731582">
                <a:moveTo>
                  <a:pt x="0" y="0"/>
                </a:moveTo>
                <a:lnTo>
                  <a:pt x="585266" y="0"/>
                </a:lnTo>
                <a:lnTo>
                  <a:pt x="585266" y="731582"/>
                </a:lnTo>
                <a:lnTo>
                  <a:pt x="0" y="731582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5598321" y="1610980"/>
            <a:ext cx="755767" cy="761304"/>
          </a:xfrm>
          <a:custGeom>
            <a:avLst/>
            <a:gdLst/>
            <a:ahLst/>
            <a:cxnLst/>
            <a:rect l="l" t="t" r="r" b="b"/>
            <a:pathLst>
              <a:path w="755767" h="761304">
                <a:moveTo>
                  <a:pt x="0" y="0"/>
                </a:moveTo>
                <a:lnTo>
                  <a:pt x="755767" y="0"/>
                </a:lnTo>
                <a:lnTo>
                  <a:pt x="755767" y="761304"/>
                </a:lnTo>
                <a:lnTo>
                  <a:pt x="0" y="761304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8404573" y="1511793"/>
            <a:ext cx="743964" cy="929955"/>
          </a:xfrm>
          <a:custGeom>
            <a:avLst/>
            <a:gdLst/>
            <a:ahLst/>
            <a:cxnLst/>
            <a:rect l="l" t="t" r="r" b="b"/>
            <a:pathLst>
              <a:path w="743964" h="929955">
                <a:moveTo>
                  <a:pt x="0" y="0"/>
                </a:moveTo>
                <a:lnTo>
                  <a:pt x="743964" y="0"/>
                </a:lnTo>
                <a:lnTo>
                  <a:pt x="743964" y="929955"/>
                </a:lnTo>
                <a:lnTo>
                  <a:pt x="0" y="929955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8063</Words>
  <Application>WPS Presentation</Application>
  <PresentationFormat>On-screen Show (4:3)</PresentationFormat>
  <Paragraphs>372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9" baseType="lpstr">
      <vt:lpstr>Arial</vt:lpstr>
      <vt:lpstr>宋体</vt:lpstr>
      <vt:lpstr>Wingdings</vt:lpstr>
      <vt:lpstr>Montserrat Bold</vt:lpstr>
      <vt:lpstr>Lato</vt:lpstr>
      <vt:lpstr>Montserrat Semi-Bold</vt:lpstr>
      <vt:lpstr>Calibri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Оранжевый и Белый Современный Элегантный Простой День святого Валентина Любовь Презентация</dc:title>
  <dc:creator/>
  <cp:lastModifiedBy>wps_ap_test_251126_0119</cp:lastModifiedBy>
  <cp:revision>2</cp:revision>
  <dcterms:created xsi:type="dcterms:W3CDTF">2006-08-16T00:00:00Z</dcterms:created>
  <dcterms:modified xsi:type="dcterms:W3CDTF">2026-02-06T02:05:04Z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08664B7040E0427F8E83C1E2027FB09F_12</vt:lpwstr>
  </property>
  <property fmtid="{D5CDD505-2E9C-101B-9397-08002B2CF9AE}" pid="3" name="KSOProductBuildVer">
    <vt:lpwstr>1033-12.1.0.25180</vt:lpwstr>
  </property>
</Properties>
</file>