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0.svg" ContentType="image/svg+xml"/>
  <Override PartName="/ppt/media/image100.svg" ContentType="image/svg+xml"/>
  <Override PartName="/ppt/media/image102.svg" ContentType="image/svg+xml"/>
  <Override PartName="/ppt/media/image104.svg" ContentType="image/svg+xml"/>
  <Override PartName="/ppt/media/image110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.svg" ContentType="image/svg+xml"/>
  <Override PartName="/ppt/media/image120.svg" ContentType="image/svg+xml"/>
  <Override PartName="/ppt/media/image122.svg" ContentType="image/svg+xml"/>
  <Override PartName="/ppt/media/image125.svg" ContentType="image/svg+xml"/>
  <Override PartName="/ppt/media/image127.svg" ContentType="image/svg+xml"/>
  <Override PartName="/ppt/media/image129.svg" ContentType="image/svg+xml"/>
  <Override PartName="/ppt/media/image132.svg" ContentType="image/svg+xml"/>
  <Override PartName="/ppt/media/image134.svg" ContentType="image/svg+xml"/>
  <Override PartName="/ppt/media/image136.svg" ContentType="image/svg+xml"/>
  <Override PartName="/ppt/media/image138.svg" ContentType="image/svg+xml"/>
  <Override PartName="/ppt/media/image14.svg" ContentType="image/svg+xml"/>
  <Override PartName="/ppt/media/image140.svg" ContentType="image/svg+xml"/>
  <Override PartName="/ppt/media/image142.svg" ContentType="image/svg+xml"/>
  <Override PartName="/ppt/media/image14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1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2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8288000" cy="10287000"/>
  <p:notesSz cx="6858000" cy="9144000"/>
  <p:embeddedFontLst>
    <p:embeddedFont>
      <p:font typeface="Montserrat" panose="00000500000000000000"/>
      <p:regular r:id="rId30"/>
    </p:embeddedFont>
    <p:embeddedFont>
      <p:font typeface="Corben" panose="020F0503020000020004"/>
      <p:regular r:id="rId31"/>
    </p:embeddedFont>
    <p:embeddedFont>
      <p:font typeface="Montserrat Medium" panose="00000600000000000000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8.svg"/><Relationship Id="rId7" Type="http://schemas.openxmlformats.org/officeDocument/2006/relationships/image" Target="../media/image17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jpeg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jpeg"/><Relationship Id="rId2" Type="http://schemas.openxmlformats.org/officeDocument/2006/relationships/image" Target="../media/image33.svg"/><Relationship Id="rId1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Relationship Id="rId3" Type="http://schemas.openxmlformats.org/officeDocument/2006/relationships/image" Target="../media/image37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Relationship Id="rId3" Type="http://schemas.openxmlformats.org/officeDocument/2006/relationships/image" Target="../media/image55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svg"/><Relationship Id="rId1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2.jpeg"/><Relationship Id="rId2" Type="http://schemas.openxmlformats.org/officeDocument/2006/relationships/image" Target="../media/image61.svg"/><Relationship Id="rId1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docs.google.com/spreadsheets/d/1DUF2isFWsqVSYhbaACYtbgcLi_YjDqpE3GLQIVgkKQg/edit#gid=69851113" TargetMode="External"/><Relationship Id="rId3" Type="http://schemas.openxmlformats.org/officeDocument/2006/relationships/image" Target="../media/image70.png"/><Relationship Id="rId2" Type="http://schemas.openxmlformats.org/officeDocument/2006/relationships/image" Target="../media/image24.svg"/><Relationship Id="rId1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docs.google.com/spreadsheets/d/1DUF2isFWsqVSYhbaACYtbgcLi_YjDqpE3GLQIVgkKQg/edit#gid=69851113" TargetMode="External"/><Relationship Id="rId3" Type="http://schemas.openxmlformats.org/officeDocument/2006/relationships/image" Target="../media/image73.png"/><Relationship Id="rId2" Type="http://schemas.openxmlformats.org/officeDocument/2006/relationships/image" Target="../media/image72.svg"/><Relationship Id="rId1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Relationship Id="rId3" Type="http://schemas.openxmlformats.org/officeDocument/2006/relationships/image" Target="../media/image76.png"/><Relationship Id="rId2" Type="http://schemas.openxmlformats.org/officeDocument/2006/relationships/image" Target="../media/image75.svg"/><Relationship Id="rId1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svg"/><Relationship Id="rId7" Type="http://schemas.openxmlformats.org/officeDocument/2006/relationships/image" Target="../media/image86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Relationship Id="rId3" Type="http://schemas.openxmlformats.org/officeDocument/2006/relationships/image" Target="../media/image82.png"/><Relationship Id="rId2" Type="http://schemas.openxmlformats.org/officeDocument/2006/relationships/image" Target="../media/image81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9.svg"/><Relationship Id="rId1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5.svg"/><Relationship Id="rId5" Type="http://schemas.openxmlformats.org/officeDocument/2006/relationships/image" Target="../media/image94.png"/><Relationship Id="rId4" Type="http://schemas.openxmlformats.org/officeDocument/2006/relationships/image" Target="../media/image93.svg"/><Relationship Id="rId3" Type="http://schemas.openxmlformats.org/officeDocument/2006/relationships/image" Target="../media/image92.png"/><Relationship Id="rId2" Type="http://schemas.openxmlformats.org/officeDocument/2006/relationships/image" Target="../media/image91.svg"/><Relationship Id="rId1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2.svg"/><Relationship Id="rId7" Type="http://schemas.openxmlformats.org/officeDocument/2006/relationships/image" Target="../media/image101.png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98.svg"/><Relationship Id="rId3" Type="http://schemas.openxmlformats.org/officeDocument/2006/relationships/image" Target="../media/image97.png"/><Relationship Id="rId2" Type="http://schemas.openxmlformats.org/officeDocument/2006/relationships/image" Target="../media/image20.svg"/><Relationship Id="rId1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hyperlink" Target="https://docs.google.com/spreadsheets/d/1DUF2isFWsqVSYhbaACYtbgcLi_YjDqpE3GLQIVgkKQg/edit#gid=69851113" TargetMode="Externa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Relationship Id="rId3" Type="http://schemas.openxmlformats.org/officeDocument/2006/relationships/image" Target="../media/image105.jpeg"/><Relationship Id="rId2" Type="http://schemas.openxmlformats.org/officeDocument/2006/relationships/image" Target="../media/image104.svg"/><Relationship Id="rId1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svg"/><Relationship Id="rId3" Type="http://schemas.openxmlformats.org/officeDocument/2006/relationships/image" Target="../media/image108.png"/><Relationship Id="rId2" Type="http://schemas.openxmlformats.org/officeDocument/2006/relationships/image" Target="../media/image18.svg"/><Relationship Id="rId1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png"/><Relationship Id="rId8" Type="http://schemas.openxmlformats.org/officeDocument/2006/relationships/image" Target="../media/image116.svg"/><Relationship Id="rId7" Type="http://schemas.openxmlformats.org/officeDocument/2006/relationships/image" Target="../media/image115.png"/><Relationship Id="rId6" Type="http://schemas.openxmlformats.org/officeDocument/2006/relationships/image" Target="../media/image114.svg"/><Relationship Id="rId5" Type="http://schemas.openxmlformats.org/officeDocument/2006/relationships/image" Target="../media/image113.png"/><Relationship Id="rId41" Type="http://schemas.openxmlformats.org/officeDocument/2006/relationships/slideLayout" Target="../slideLayouts/slideLayout7.xml"/><Relationship Id="rId40" Type="http://schemas.openxmlformats.org/officeDocument/2006/relationships/image" Target="../media/image144.svg"/><Relationship Id="rId4" Type="http://schemas.openxmlformats.org/officeDocument/2006/relationships/image" Target="../media/image112.svg"/><Relationship Id="rId39" Type="http://schemas.openxmlformats.org/officeDocument/2006/relationships/image" Target="../media/image143.png"/><Relationship Id="rId38" Type="http://schemas.openxmlformats.org/officeDocument/2006/relationships/image" Target="../media/image142.svg"/><Relationship Id="rId37" Type="http://schemas.openxmlformats.org/officeDocument/2006/relationships/image" Target="../media/image141.png"/><Relationship Id="rId36" Type="http://schemas.openxmlformats.org/officeDocument/2006/relationships/image" Target="../media/image140.svg"/><Relationship Id="rId35" Type="http://schemas.openxmlformats.org/officeDocument/2006/relationships/image" Target="../media/image139.png"/><Relationship Id="rId34" Type="http://schemas.openxmlformats.org/officeDocument/2006/relationships/image" Target="../media/image91.svg"/><Relationship Id="rId33" Type="http://schemas.openxmlformats.org/officeDocument/2006/relationships/image" Target="../media/image90.png"/><Relationship Id="rId32" Type="http://schemas.openxmlformats.org/officeDocument/2006/relationships/image" Target="../media/image138.svg"/><Relationship Id="rId31" Type="http://schemas.openxmlformats.org/officeDocument/2006/relationships/image" Target="../media/image137.png"/><Relationship Id="rId30" Type="http://schemas.openxmlformats.org/officeDocument/2006/relationships/image" Target="../media/image136.svg"/><Relationship Id="rId3" Type="http://schemas.openxmlformats.org/officeDocument/2006/relationships/image" Target="../media/image111.png"/><Relationship Id="rId29" Type="http://schemas.openxmlformats.org/officeDocument/2006/relationships/image" Target="../media/image135.png"/><Relationship Id="rId28" Type="http://schemas.openxmlformats.org/officeDocument/2006/relationships/image" Target="../media/image134.svg"/><Relationship Id="rId27" Type="http://schemas.openxmlformats.org/officeDocument/2006/relationships/image" Target="../media/image133.png"/><Relationship Id="rId26" Type="http://schemas.openxmlformats.org/officeDocument/2006/relationships/image" Target="../media/image132.svg"/><Relationship Id="rId25" Type="http://schemas.openxmlformats.org/officeDocument/2006/relationships/image" Target="../media/image131.png"/><Relationship Id="rId24" Type="http://schemas.openxmlformats.org/officeDocument/2006/relationships/image" Target="../media/image52.svg"/><Relationship Id="rId23" Type="http://schemas.openxmlformats.org/officeDocument/2006/relationships/image" Target="../media/image130.png"/><Relationship Id="rId22" Type="http://schemas.openxmlformats.org/officeDocument/2006/relationships/image" Target="../media/image129.svg"/><Relationship Id="rId21" Type="http://schemas.openxmlformats.org/officeDocument/2006/relationships/image" Target="../media/image128.png"/><Relationship Id="rId20" Type="http://schemas.openxmlformats.org/officeDocument/2006/relationships/image" Target="../media/image127.svg"/><Relationship Id="rId2" Type="http://schemas.openxmlformats.org/officeDocument/2006/relationships/image" Target="../media/image110.svg"/><Relationship Id="rId19" Type="http://schemas.openxmlformats.org/officeDocument/2006/relationships/image" Target="../media/image126.png"/><Relationship Id="rId18" Type="http://schemas.openxmlformats.org/officeDocument/2006/relationships/image" Target="../media/image125.svg"/><Relationship Id="rId17" Type="http://schemas.openxmlformats.org/officeDocument/2006/relationships/image" Target="../media/image124.png"/><Relationship Id="rId16" Type="http://schemas.openxmlformats.org/officeDocument/2006/relationships/image" Target="../media/image8.svg"/><Relationship Id="rId15" Type="http://schemas.openxmlformats.org/officeDocument/2006/relationships/image" Target="../media/image123.png"/><Relationship Id="rId14" Type="http://schemas.openxmlformats.org/officeDocument/2006/relationships/image" Target="../media/image122.svg"/><Relationship Id="rId13" Type="http://schemas.openxmlformats.org/officeDocument/2006/relationships/image" Target="../media/image121.png"/><Relationship Id="rId12" Type="http://schemas.openxmlformats.org/officeDocument/2006/relationships/image" Target="../media/image120.svg"/><Relationship Id="rId11" Type="http://schemas.openxmlformats.org/officeDocument/2006/relationships/image" Target="../media/image119.png"/><Relationship Id="rId10" Type="http://schemas.openxmlformats.org/officeDocument/2006/relationships/image" Target="../media/image118.svg"/><Relationship Id="rId1" Type="http://schemas.openxmlformats.org/officeDocument/2006/relationships/image" Target="../media/image10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97736" y="6232322"/>
            <a:ext cx="3232876" cy="4223472"/>
          </a:xfrm>
          <a:custGeom>
            <a:avLst/>
            <a:gdLst/>
            <a:ahLst/>
            <a:cxnLst/>
            <a:rect l="l" t="t" r="r" b="b"/>
            <a:pathLst>
              <a:path w="3232876" h="4223472">
                <a:moveTo>
                  <a:pt x="0" y="0"/>
                </a:moveTo>
                <a:lnTo>
                  <a:pt x="3232876" y="0"/>
                </a:lnTo>
                <a:lnTo>
                  <a:pt x="3232876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48993" y="6232322"/>
            <a:ext cx="3401815" cy="4223472"/>
          </a:xfrm>
          <a:custGeom>
            <a:avLst/>
            <a:gdLst/>
            <a:ahLst/>
            <a:cxnLst/>
            <a:rect l="l" t="t" r="r" b="b"/>
            <a:pathLst>
              <a:path w="3401815" h="4223472">
                <a:moveTo>
                  <a:pt x="0" y="0"/>
                </a:moveTo>
                <a:lnTo>
                  <a:pt x="3401815" y="0"/>
                </a:lnTo>
                <a:lnTo>
                  <a:pt x="3401815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25023" y="6232322"/>
            <a:ext cx="3271271" cy="4223472"/>
          </a:xfrm>
          <a:custGeom>
            <a:avLst/>
            <a:gdLst/>
            <a:ahLst/>
            <a:cxnLst/>
            <a:rect l="l" t="t" r="r" b="b"/>
            <a:pathLst>
              <a:path w="3271271" h="4223472">
                <a:moveTo>
                  <a:pt x="0" y="0"/>
                </a:moveTo>
                <a:lnTo>
                  <a:pt x="3271272" y="0"/>
                </a:lnTo>
                <a:lnTo>
                  <a:pt x="3271272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90101" y="6232322"/>
            <a:ext cx="3079295" cy="4223472"/>
          </a:xfrm>
          <a:custGeom>
            <a:avLst/>
            <a:gdLst/>
            <a:ahLst/>
            <a:cxnLst/>
            <a:rect l="l" t="t" r="r" b="b"/>
            <a:pathLst>
              <a:path w="3079295" h="4223472">
                <a:moveTo>
                  <a:pt x="0" y="0"/>
                </a:moveTo>
                <a:lnTo>
                  <a:pt x="3079296" y="0"/>
                </a:lnTo>
                <a:lnTo>
                  <a:pt x="3079296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0">
            <a:off x="1028700" y="1028700"/>
            <a:ext cx="4330209" cy="488298"/>
            <a:chOff x="0" y="0"/>
            <a:chExt cx="5773611" cy="6510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51064" cy="651064"/>
            </a:xfrm>
            <a:custGeom>
              <a:avLst/>
              <a:gdLst/>
              <a:ahLst/>
              <a:cxnLst/>
              <a:rect l="l" t="t" r="r" b="b"/>
              <a:pathLst>
                <a:path w="651064" h="651064">
                  <a:moveTo>
                    <a:pt x="0" y="0"/>
                  </a:moveTo>
                  <a:lnTo>
                    <a:pt x="651064" y="0"/>
                  </a:lnTo>
                  <a:lnTo>
                    <a:pt x="651064" y="651064"/>
                  </a:lnTo>
                  <a:lnTo>
                    <a:pt x="0" y="651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868363" y="-9642"/>
              <a:ext cx="4905248" cy="610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15"/>
                </a:lnSpc>
              </a:pPr>
              <a:r>
                <a:rPr lang="en-US" sz="27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ОАО «‎Старт»‎</a:t>
              </a:r>
              <a:endParaRPr lang="en-US" sz="27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1028700" y="1840322"/>
            <a:ext cx="13476556" cy="3707514"/>
            <a:chOff x="0" y="0"/>
            <a:chExt cx="17968742" cy="494335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5725"/>
              <a:ext cx="17968742" cy="38089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000"/>
                </a:lnSpc>
              </a:pPr>
              <a:r>
                <a:rPr lang="en-US" sz="100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Забота о нашем психическом здоровье</a:t>
              </a:r>
              <a:endParaRPr lang="en-US" sz="100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210562"/>
              <a:ext cx="17968742" cy="737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Вебинар на тему заботы о разуме, теле и духе</a:t>
              </a:r>
              <a:endParaRPr lang="en-US" sz="3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447168" y="8042275"/>
            <a:ext cx="4116176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Дата: 10 августа 2025 г. Время: 16:00</a:t>
            </a:r>
            <a:endParaRPr lang="en-US" sz="23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www.super-website.ru</a:t>
            </a:r>
            <a:endParaRPr lang="en-US" sz="23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447168" y="6450489"/>
            <a:ext cx="4116176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Евгений Есин</a:t>
            </a:r>
            <a:endParaRPr lang="en-US" sz="23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Директор программ</a:t>
            </a:r>
            <a:endParaRPr lang="en-US" sz="23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Центр «Вита верде»</a:t>
            </a:r>
            <a:endParaRPr lang="en-US" sz="23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8340939" y="5960057"/>
            <a:ext cx="10676501" cy="1067650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1225933" y="2605738"/>
            <a:ext cx="4208463" cy="5382917"/>
          </a:xfrm>
          <a:custGeom>
            <a:avLst/>
            <a:gdLst/>
            <a:ahLst/>
            <a:cxnLst/>
            <a:rect l="l" t="t" r="r" b="b"/>
            <a:pathLst>
              <a:path w="4208463" h="5382917">
                <a:moveTo>
                  <a:pt x="0" y="0"/>
                </a:moveTo>
                <a:lnTo>
                  <a:pt x="4208462" y="0"/>
                </a:lnTo>
                <a:lnTo>
                  <a:pt x="4208462" y="5382917"/>
                </a:lnTo>
                <a:lnTo>
                  <a:pt x="0" y="538291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330164" y="4760039"/>
            <a:ext cx="3881778" cy="5059190"/>
          </a:xfrm>
          <a:custGeom>
            <a:avLst/>
            <a:gdLst/>
            <a:ahLst/>
            <a:cxnLst/>
            <a:rect l="l" t="t" r="r" b="b"/>
            <a:pathLst>
              <a:path w="3881778" h="5059190">
                <a:moveTo>
                  <a:pt x="0" y="0"/>
                </a:moveTo>
                <a:lnTo>
                  <a:pt x="3881778" y="0"/>
                </a:lnTo>
                <a:lnTo>
                  <a:pt x="3881778" y="5059190"/>
                </a:lnTo>
                <a:lnTo>
                  <a:pt x="0" y="50591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785721" y="4906229"/>
            <a:ext cx="4042596" cy="5409801"/>
          </a:xfrm>
          <a:custGeom>
            <a:avLst/>
            <a:gdLst/>
            <a:ahLst/>
            <a:cxnLst/>
            <a:rect l="l" t="t" r="r" b="b"/>
            <a:pathLst>
              <a:path w="4042596" h="5409801">
                <a:moveTo>
                  <a:pt x="0" y="0"/>
                </a:moveTo>
                <a:lnTo>
                  <a:pt x="4042597" y="0"/>
                </a:lnTo>
                <a:lnTo>
                  <a:pt x="4042597" y="5409801"/>
                </a:lnTo>
                <a:lnTo>
                  <a:pt x="0" y="54098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29595">
            <a:off x="15434395" y="3219291"/>
            <a:ext cx="2563117" cy="2348747"/>
          </a:xfrm>
          <a:custGeom>
            <a:avLst/>
            <a:gdLst/>
            <a:ahLst/>
            <a:cxnLst/>
            <a:rect l="l" t="t" r="r" b="b"/>
            <a:pathLst>
              <a:path w="2563117" h="2348747">
                <a:moveTo>
                  <a:pt x="0" y="0"/>
                </a:moveTo>
                <a:lnTo>
                  <a:pt x="2563117" y="0"/>
                </a:lnTo>
                <a:lnTo>
                  <a:pt x="2563117" y="2348747"/>
                </a:lnTo>
                <a:lnTo>
                  <a:pt x="0" y="23487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1028700" y="1028700"/>
            <a:ext cx="12379241" cy="2559739"/>
            <a:chOff x="0" y="0"/>
            <a:chExt cx="16505654" cy="3412985"/>
          </a:xfrm>
        </p:grpSpPr>
        <p:sp>
          <p:nvSpPr>
            <p:cNvPr id="9" name="TextBox 9"/>
            <p:cNvSpPr txBox="1"/>
            <p:nvPr/>
          </p:nvSpPr>
          <p:spPr>
            <a:xfrm>
              <a:off x="0" y="0"/>
              <a:ext cx="16505654" cy="1788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60"/>
                </a:lnSpc>
              </a:pPr>
              <a:r>
                <a:rPr lang="en-US" sz="88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Дружеские напоминания</a:t>
              </a:r>
              <a:endParaRPr lang="en-US" sz="88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114410"/>
              <a:ext cx="11912900" cy="128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5"/>
                </a:lnSpc>
              </a:pPr>
              <a:r>
                <a:rPr lang="en-US" sz="195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Пока вы ждете, чтобы присоединились другие участники, прочтите несколько правил и напоминаний, о которых вам следует знать.</a:t>
              </a:r>
              <a:endParaRPr lang="en-US" sz="195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4852153"/>
            <a:ext cx="715885" cy="715885"/>
            <a:chOff x="0" y="0"/>
            <a:chExt cx="954513" cy="954513"/>
          </a:xfrm>
        </p:grpSpPr>
        <p:grpSp>
          <p:nvGrpSpPr>
            <p:cNvPr id="12" name="Group 12"/>
            <p:cNvGrpSpPr/>
            <p:nvPr/>
          </p:nvGrpSpPr>
          <p:grpSpPr>
            <a:xfrm rot="0">
              <a:off x="0" y="0"/>
              <a:ext cx="954513" cy="954513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9490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110949" y="174044"/>
              <a:ext cx="732615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 b="1">
                  <a:solidFill>
                    <a:srgbClr val="FAF6EC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1</a:t>
              </a:r>
              <a:endParaRPr lang="en-US" sz="3000" b="1">
                <a:solidFill>
                  <a:srgbClr val="FAF6EC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028700" y="6572293"/>
            <a:ext cx="715885" cy="715885"/>
            <a:chOff x="0" y="0"/>
            <a:chExt cx="954513" cy="954513"/>
          </a:xfrm>
        </p:grpSpPr>
        <p:grpSp>
          <p:nvGrpSpPr>
            <p:cNvPr id="16" name="Group 16"/>
            <p:cNvGrpSpPr/>
            <p:nvPr/>
          </p:nvGrpSpPr>
          <p:grpSpPr>
            <a:xfrm rot="0">
              <a:off x="0" y="0"/>
              <a:ext cx="954513" cy="954513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9490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10949" y="174044"/>
              <a:ext cx="732615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 b="1">
                  <a:solidFill>
                    <a:srgbClr val="FAF6EC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2</a:t>
              </a:r>
              <a:endParaRPr lang="en-US" sz="3000" b="1">
                <a:solidFill>
                  <a:srgbClr val="FAF6EC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1028700" y="8465700"/>
            <a:ext cx="715885" cy="715885"/>
            <a:chOff x="0" y="0"/>
            <a:chExt cx="954513" cy="954513"/>
          </a:xfrm>
        </p:grpSpPr>
        <p:grpSp>
          <p:nvGrpSpPr>
            <p:cNvPr id="20" name="Group 20"/>
            <p:cNvGrpSpPr/>
            <p:nvPr/>
          </p:nvGrpSpPr>
          <p:grpSpPr>
            <a:xfrm rot="0">
              <a:off x="0" y="0"/>
              <a:ext cx="954513" cy="954513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9490"/>
              </a:solidFill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10949" y="174044"/>
              <a:ext cx="732615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 b="1">
                  <a:solidFill>
                    <a:srgbClr val="FAF6EC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3</a:t>
              </a:r>
              <a:endParaRPr lang="en-US" sz="3000" b="1">
                <a:solidFill>
                  <a:srgbClr val="FAF6EC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061614" y="4966256"/>
            <a:ext cx="6693080" cy="49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5"/>
              </a:lnSpc>
            </a:pPr>
            <a:r>
              <a:rPr lang="en-US" sz="307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Отключите камеру и микрофон.</a:t>
            </a:r>
            <a:endParaRPr lang="en-US" sz="307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061614" y="6469384"/>
            <a:ext cx="669308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Не стесняйтесь задавать вопросы в чате.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061614" y="8115141"/>
            <a:ext cx="6693080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Вопросы можно будет задать после презентации в специально отведенное время.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1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31334" y="-3057191"/>
            <a:ext cx="15380780" cy="18592152"/>
          </a:xfrm>
          <a:custGeom>
            <a:avLst/>
            <a:gdLst/>
            <a:ahLst/>
            <a:cxnLst/>
            <a:rect l="l" t="t" r="r" b="b"/>
            <a:pathLst>
              <a:path w="15380780" h="18592152">
                <a:moveTo>
                  <a:pt x="0" y="0"/>
                </a:moveTo>
                <a:lnTo>
                  <a:pt x="15380781" y="0"/>
                </a:lnTo>
                <a:lnTo>
                  <a:pt x="15380781" y="18592152"/>
                </a:lnTo>
                <a:lnTo>
                  <a:pt x="0" y="1859215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4034410" y="4568141"/>
            <a:ext cx="4356731" cy="5718859"/>
          </a:xfrm>
          <a:custGeom>
            <a:avLst/>
            <a:gdLst/>
            <a:ahLst/>
            <a:cxnLst/>
            <a:rect l="l" t="t" r="r" b="b"/>
            <a:pathLst>
              <a:path w="4356731" h="5718859">
                <a:moveTo>
                  <a:pt x="4356731" y="0"/>
                </a:moveTo>
                <a:lnTo>
                  <a:pt x="0" y="0"/>
                </a:lnTo>
                <a:lnTo>
                  <a:pt x="0" y="5718859"/>
                </a:lnTo>
                <a:lnTo>
                  <a:pt x="4356731" y="5718859"/>
                </a:lnTo>
                <a:lnTo>
                  <a:pt x="435673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9293138" y="3712289"/>
            <a:ext cx="341787" cy="341787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 rot="0">
            <a:off x="9293138" y="4716737"/>
            <a:ext cx="341787" cy="341787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9293138" y="5665780"/>
            <a:ext cx="341787" cy="341787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9293138" y="6876761"/>
            <a:ext cx="341787" cy="34178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9293138" y="8032337"/>
            <a:ext cx="341787" cy="34178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028700" y="1028700"/>
            <a:ext cx="6011420" cy="2682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60"/>
              </a:lnSpc>
            </a:pPr>
            <a:r>
              <a:rPr lang="en-US" sz="88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Учебное расписание</a:t>
            </a:r>
            <a:endParaRPr lang="en-US" sz="880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24625" y="1366008"/>
            <a:ext cx="8934675" cy="163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Что мы будем обсуждать сегодня днем</a:t>
            </a:r>
            <a:endParaRPr lang="en-US" sz="500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075185" y="3673078"/>
            <a:ext cx="669308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Что такое психическое здоровье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75185" y="5589024"/>
            <a:ext cx="669308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Почему оно важно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075185" y="4631051"/>
            <a:ext cx="669308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Почему это больше, чем разум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75185" y="6543425"/>
            <a:ext cx="669308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Как поддерживать хорошее психическое здоровье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075185" y="8012176"/>
            <a:ext cx="669308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0"/>
              </a:lnSpc>
            </a:pPr>
            <a:r>
              <a:rPr lang="en-US" sz="26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Когда нужно обратиться за помощью</a:t>
            </a:r>
            <a:endParaRPr lang="en-US" sz="26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66830">
            <a:off x="-5410164" y="-1570359"/>
            <a:ext cx="14105105" cy="14105105"/>
          </a:xfrm>
          <a:custGeom>
            <a:avLst/>
            <a:gdLst/>
            <a:ahLst/>
            <a:cxnLst/>
            <a:rect l="l" t="t" r="r" b="b"/>
            <a:pathLst>
              <a:path w="14105105" h="14105105">
                <a:moveTo>
                  <a:pt x="0" y="0"/>
                </a:moveTo>
                <a:lnTo>
                  <a:pt x="14105106" y="0"/>
                </a:lnTo>
                <a:lnTo>
                  <a:pt x="14105106" y="14105105"/>
                </a:lnTo>
                <a:lnTo>
                  <a:pt x="0" y="1410510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028700" y="1383812"/>
            <a:ext cx="6777435" cy="7519376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t="-17588" b="-1758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9993847" y="1662063"/>
            <a:ext cx="7022768" cy="6962874"/>
            <a:chOff x="0" y="0"/>
            <a:chExt cx="9363690" cy="9283832"/>
          </a:xfrm>
        </p:grpSpPr>
        <p:sp>
          <p:nvSpPr>
            <p:cNvPr id="6" name="TextBox 6"/>
            <p:cNvSpPr txBox="1"/>
            <p:nvPr/>
          </p:nvSpPr>
          <p:spPr>
            <a:xfrm>
              <a:off x="0" y="7215002"/>
              <a:ext cx="9363690" cy="2383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4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Легко создавайте и удивляйте всех с презентациями Canva. Выберите из более тысячи шаблонов, созданных для любой цели и темы.</a:t>
              </a:r>
              <a:endPara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3338"/>
              <a:ext cx="936369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О докладчике</a:t>
              </a:r>
              <a:endPara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991517"/>
              <a:ext cx="9363690" cy="939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25"/>
                </a:lnSpc>
              </a:pPr>
              <a:r>
                <a:rPr lang="en-US" sz="2175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Мы помогаем людям, таким как вы, заботиться об их всестороннем благополучии.</a:t>
              </a:r>
              <a:endParaRPr lang="en-US" sz="217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135855"/>
              <a:ext cx="9363690" cy="2966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20"/>
                </a:lnSpc>
              </a:pPr>
              <a:r>
                <a:rPr lang="en-US" sz="485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Я Кира из оздоровительного фитнес-центра «Вита-верде»</a:t>
              </a:r>
              <a:endParaRPr lang="en-US" sz="485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1849" y="-425128"/>
            <a:ext cx="15671569" cy="14360856"/>
          </a:xfrm>
          <a:custGeom>
            <a:avLst/>
            <a:gdLst/>
            <a:ahLst/>
            <a:cxnLst/>
            <a:rect l="l" t="t" r="r" b="b"/>
            <a:pathLst>
              <a:path w="15671569" h="14360856">
                <a:moveTo>
                  <a:pt x="0" y="0"/>
                </a:moveTo>
                <a:lnTo>
                  <a:pt x="15671569" y="0"/>
                </a:lnTo>
                <a:lnTo>
                  <a:pt x="15671569" y="14360856"/>
                </a:lnTo>
                <a:lnTo>
                  <a:pt x="0" y="1436085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35476" y="5081190"/>
            <a:ext cx="3956416" cy="5205810"/>
          </a:xfrm>
          <a:custGeom>
            <a:avLst/>
            <a:gdLst/>
            <a:ahLst/>
            <a:cxnLst/>
            <a:rect l="l" t="t" r="r" b="b"/>
            <a:pathLst>
              <a:path w="3956416" h="5205810">
                <a:moveTo>
                  <a:pt x="0" y="0"/>
                </a:moveTo>
                <a:lnTo>
                  <a:pt x="3956416" y="0"/>
                </a:lnTo>
                <a:lnTo>
                  <a:pt x="3956416" y="5205810"/>
                </a:lnTo>
                <a:lnTo>
                  <a:pt x="0" y="52058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54671" y="5273731"/>
            <a:ext cx="3965040" cy="5013269"/>
          </a:xfrm>
          <a:custGeom>
            <a:avLst/>
            <a:gdLst/>
            <a:ahLst/>
            <a:cxnLst/>
            <a:rect l="l" t="t" r="r" b="b"/>
            <a:pathLst>
              <a:path w="3965040" h="5013269">
                <a:moveTo>
                  <a:pt x="0" y="0"/>
                </a:moveTo>
                <a:lnTo>
                  <a:pt x="3965040" y="0"/>
                </a:lnTo>
                <a:lnTo>
                  <a:pt x="3965040" y="5013269"/>
                </a:lnTo>
                <a:lnTo>
                  <a:pt x="0" y="50132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3973886" y="3272216"/>
            <a:ext cx="10427494" cy="3687758"/>
            <a:chOff x="0" y="0"/>
            <a:chExt cx="13903325" cy="4917011"/>
          </a:xfrm>
        </p:grpSpPr>
        <p:sp>
          <p:nvSpPr>
            <p:cNvPr id="6" name="TextBox 6"/>
            <p:cNvSpPr txBox="1"/>
            <p:nvPr/>
          </p:nvSpPr>
          <p:spPr>
            <a:xfrm>
              <a:off x="0" y="0"/>
              <a:ext cx="13903325" cy="3576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60"/>
                </a:lnSpc>
              </a:pPr>
              <a:r>
                <a:rPr lang="en-US" sz="88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Что такое психическое здоровье</a:t>
              </a:r>
              <a:endParaRPr lang="en-US" sz="88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998801"/>
              <a:ext cx="13903325" cy="929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80"/>
                </a:lnSpc>
              </a:pPr>
              <a:r>
                <a:rPr lang="en-US" sz="42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Это состояние ума?</a:t>
              </a:r>
              <a:endParaRPr lang="en-US" sz="4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879336" y="820322"/>
            <a:ext cx="15128191" cy="11965024"/>
          </a:xfrm>
          <a:custGeom>
            <a:avLst/>
            <a:gdLst/>
            <a:ahLst/>
            <a:cxnLst/>
            <a:rect l="l" t="t" r="r" b="b"/>
            <a:pathLst>
              <a:path w="15128191" h="11965024">
                <a:moveTo>
                  <a:pt x="0" y="0"/>
                </a:moveTo>
                <a:lnTo>
                  <a:pt x="15128191" y="0"/>
                </a:lnTo>
                <a:lnTo>
                  <a:pt x="15128191" y="11965024"/>
                </a:lnTo>
                <a:lnTo>
                  <a:pt x="0" y="1196502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0079232" y="977746"/>
            <a:ext cx="7490165" cy="8331508"/>
            <a:chOff x="687070" y="247650"/>
            <a:chExt cx="11148060" cy="12400280"/>
          </a:xfrm>
        </p:grpSpPr>
        <p:sp>
          <p:nvSpPr>
            <p:cNvPr id="4" name="Freeform 4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37911" r="-3791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221368" y="6721423"/>
            <a:ext cx="6693080" cy="236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Легко создавайте и удивляйте всех с презентациями Canva. Выберите из более тысячи профессиональных шаблонов, созданных для любой цели и темы. Придайте им уникальности текстом и фотографиями.</a:t>
            </a:r>
            <a:endParaRPr lang="en-US" sz="24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1221368" y="1527552"/>
            <a:ext cx="8290612" cy="3963262"/>
            <a:chOff x="0" y="0"/>
            <a:chExt cx="11054150" cy="5284349"/>
          </a:xfrm>
        </p:grpSpPr>
        <p:sp>
          <p:nvSpPr>
            <p:cNvPr id="7" name="TextBox 7"/>
            <p:cNvSpPr txBox="1"/>
            <p:nvPr/>
          </p:nvSpPr>
          <p:spPr>
            <a:xfrm>
              <a:off x="0" y="-28575"/>
              <a:ext cx="8863706" cy="546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15"/>
                </a:lnSpc>
              </a:pPr>
              <a:r>
                <a:rPr lang="en-US" sz="255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Определение психического здоровья</a:t>
              </a:r>
              <a:endParaRPr lang="en-US" sz="255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220349"/>
              <a:ext cx="11054150" cy="3271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30"/>
                </a:lnSpc>
              </a:pPr>
              <a:r>
                <a:rPr lang="en-US" sz="4025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Психическое здоровье — это позитивная концепция. Оно включает в себя наши эмоции, психику и социальные взаимодействия.</a:t>
              </a:r>
              <a:endParaRPr lang="en-US" sz="402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785001" y="6172200"/>
            <a:ext cx="14717997" cy="14717997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0038232" y="5971268"/>
            <a:ext cx="3334884" cy="4315732"/>
          </a:xfrm>
          <a:custGeom>
            <a:avLst/>
            <a:gdLst/>
            <a:ahLst/>
            <a:cxnLst/>
            <a:rect l="l" t="t" r="r" b="b"/>
            <a:pathLst>
              <a:path w="3334884" h="4315732">
                <a:moveTo>
                  <a:pt x="0" y="0"/>
                </a:moveTo>
                <a:lnTo>
                  <a:pt x="3334884" y="0"/>
                </a:lnTo>
                <a:lnTo>
                  <a:pt x="3334884" y="4315732"/>
                </a:lnTo>
                <a:lnTo>
                  <a:pt x="0" y="43157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82621" y="5212992"/>
            <a:ext cx="3699413" cy="5074008"/>
          </a:xfrm>
          <a:custGeom>
            <a:avLst/>
            <a:gdLst/>
            <a:ahLst/>
            <a:cxnLst/>
            <a:rect l="l" t="t" r="r" b="b"/>
            <a:pathLst>
              <a:path w="3699413" h="5074008">
                <a:moveTo>
                  <a:pt x="0" y="0"/>
                </a:moveTo>
                <a:lnTo>
                  <a:pt x="3699413" y="0"/>
                </a:lnTo>
                <a:lnTo>
                  <a:pt x="3699413" y="5074008"/>
                </a:lnTo>
                <a:lnTo>
                  <a:pt x="0" y="50740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86773" y="5971268"/>
            <a:ext cx="3342731" cy="4315732"/>
          </a:xfrm>
          <a:custGeom>
            <a:avLst/>
            <a:gdLst/>
            <a:ahLst/>
            <a:cxnLst/>
            <a:rect l="l" t="t" r="r" b="b"/>
            <a:pathLst>
              <a:path w="3342731" h="4315732">
                <a:moveTo>
                  <a:pt x="0" y="0"/>
                </a:moveTo>
                <a:lnTo>
                  <a:pt x="3342730" y="0"/>
                </a:lnTo>
                <a:lnTo>
                  <a:pt x="3342730" y="4315732"/>
                </a:lnTo>
                <a:lnTo>
                  <a:pt x="0" y="43157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3303237" y="839945"/>
            <a:ext cx="11681526" cy="4032092"/>
            <a:chOff x="0" y="0"/>
            <a:chExt cx="15575368" cy="5376123"/>
          </a:xfrm>
        </p:grpSpPr>
        <p:sp>
          <p:nvSpPr>
            <p:cNvPr id="8" name="TextBox 8"/>
            <p:cNvSpPr txBox="1"/>
            <p:nvPr/>
          </p:nvSpPr>
          <p:spPr>
            <a:xfrm>
              <a:off x="0" y="4096598"/>
              <a:ext cx="15575368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20"/>
                </a:lnSpc>
              </a:pPr>
              <a:r>
                <a:rPr lang="en-US" sz="23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Наличие хорошего психического здоровья — это больше, чем отсутствие болезни. Помните: это состояние всестороннего благополучия.</a:t>
              </a:r>
              <a:endParaRPr lang="en-US" sz="23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95250"/>
              <a:ext cx="15575368" cy="3643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6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Больше, чем состояние ума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44570" y="4431898"/>
            <a:ext cx="3484273" cy="4551900"/>
          </a:xfrm>
          <a:custGeom>
            <a:avLst/>
            <a:gdLst/>
            <a:ahLst/>
            <a:cxnLst/>
            <a:rect l="l" t="t" r="r" b="b"/>
            <a:pathLst>
              <a:path w="3484273" h="4551900">
                <a:moveTo>
                  <a:pt x="0" y="0"/>
                </a:moveTo>
                <a:lnTo>
                  <a:pt x="3484272" y="0"/>
                </a:lnTo>
                <a:lnTo>
                  <a:pt x="3484272" y="4551900"/>
                </a:lnTo>
                <a:lnTo>
                  <a:pt x="0" y="45519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11673" y="6530573"/>
            <a:ext cx="4097491" cy="4561984"/>
          </a:xfrm>
          <a:custGeom>
            <a:avLst/>
            <a:gdLst/>
            <a:ahLst/>
            <a:cxnLst/>
            <a:rect l="l" t="t" r="r" b="b"/>
            <a:pathLst>
              <a:path w="4097491" h="4561984">
                <a:moveTo>
                  <a:pt x="0" y="0"/>
                </a:moveTo>
                <a:lnTo>
                  <a:pt x="4097491" y="0"/>
                </a:lnTo>
                <a:lnTo>
                  <a:pt x="4097491" y="4561984"/>
                </a:lnTo>
                <a:lnTo>
                  <a:pt x="0" y="45619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11140" y="5711657"/>
            <a:ext cx="3863814" cy="4722440"/>
          </a:xfrm>
          <a:custGeom>
            <a:avLst/>
            <a:gdLst/>
            <a:ahLst/>
            <a:cxnLst/>
            <a:rect l="l" t="t" r="r" b="b"/>
            <a:pathLst>
              <a:path w="3863814" h="4722440">
                <a:moveTo>
                  <a:pt x="0" y="0"/>
                </a:moveTo>
                <a:lnTo>
                  <a:pt x="3863814" y="0"/>
                </a:lnTo>
                <a:lnTo>
                  <a:pt x="3863814" y="4722440"/>
                </a:lnTo>
                <a:lnTo>
                  <a:pt x="0" y="47224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39243" y="1746816"/>
            <a:ext cx="5471423" cy="1341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44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Более распространено, чем вы думаете</a:t>
            </a:r>
            <a:endParaRPr lang="en-US" sz="440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9070054" y="1813491"/>
            <a:ext cx="7006464" cy="5579763"/>
            <a:chOff x="0" y="0"/>
            <a:chExt cx="9341953" cy="7439683"/>
          </a:xfrm>
        </p:grpSpPr>
        <p:sp>
          <p:nvSpPr>
            <p:cNvPr id="7" name="TextBox 7"/>
            <p:cNvSpPr txBox="1"/>
            <p:nvPr/>
          </p:nvSpPr>
          <p:spPr>
            <a:xfrm>
              <a:off x="0" y="2763076"/>
              <a:ext cx="9341953" cy="2032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00"/>
                </a:lnSpc>
              </a:pPr>
              <a:r>
                <a:rPr lang="en-US" sz="42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испытывал проблемы с психическим здоровьем в прошлом году.</a:t>
              </a:r>
              <a:endParaRPr lang="en-US" sz="42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9341953" cy="1758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40"/>
                </a:lnSpc>
              </a:pPr>
              <a:r>
                <a:rPr lang="en-US" sz="87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1 из 5 взрослых</a:t>
              </a:r>
              <a:endParaRPr lang="en-US" sz="87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848249"/>
              <a:ext cx="9341953" cy="246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25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Легко создавайте и удивляйте всех с презентациями Canva. Выберите из более тысячи профессиональных шаблонов, созданных для любой цели и темы. Придайте им уникальности текстом и фотографиями.</a:t>
              </a:r>
              <a:endParaRPr lang="en-US" sz="22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4176033" y="4976243"/>
            <a:ext cx="3837807" cy="3297219"/>
            <a:chOff x="0" y="0"/>
            <a:chExt cx="2354580" cy="2022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028700" y="1666811"/>
            <a:ext cx="3837807" cy="3297219"/>
            <a:chOff x="0" y="0"/>
            <a:chExt cx="2354580" cy="2022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-486895" y="5961081"/>
            <a:ext cx="3837807" cy="3297219"/>
            <a:chOff x="0" y="0"/>
            <a:chExt cx="2354580" cy="20229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1432008" y="740558"/>
            <a:ext cx="3079295" cy="4223472"/>
          </a:xfrm>
          <a:custGeom>
            <a:avLst/>
            <a:gdLst/>
            <a:ahLst/>
            <a:cxnLst/>
            <a:rect l="l" t="t" r="r" b="b"/>
            <a:pathLst>
              <a:path w="3079295" h="4223472">
                <a:moveTo>
                  <a:pt x="0" y="0"/>
                </a:moveTo>
                <a:lnTo>
                  <a:pt x="3079296" y="0"/>
                </a:lnTo>
                <a:lnTo>
                  <a:pt x="3079296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05191" y="4158662"/>
            <a:ext cx="3127248" cy="4114800"/>
          </a:xfrm>
          <a:custGeom>
            <a:avLst/>
            <a:gdLst/>
            <a:ahLst/>
            <a:cxnLst/>
            <a:rect l="l" t="t" r="r" b="b"/>
            <a:pathLst>
              <a:path w="3127248" h="4114800">
                <a:moveTo>
                  <a:pt x="0" y="0"/>
                </a:moveTo>
                <a:lnTo>
                  <a:pt x="3127248" y="0"/>
                </a:lnTo>
                <a:lnTo>
                  <a:pt x="3127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64681" y="5143500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 rot="0">
            <a:off x="8850400" y="1939050"/>
            <a:ext cx="8408900" cy="6271115"/>
            <a:chOff x="0" y="0"/>
            <a:chExt cx="11211867" cy="836148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4588001"/>
              <a:ext cx="11211867" cy="1476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25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Когда мы психически здоровы, мы можем реализовать наши возможности, справляться со стрессом, работать продуктивно и вносить вклад в общество.</a:t>
              </a:r>
              <a:endParaRPr lang="en-US" sz="22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582295"/>
              <a:ext cx="11211867" cy="2620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90"/>
                </a:lnSpc>
              </a:pPr>
              <a:r>
                <a:rPr lang="en-US" sz="69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Психическое здоровье всеобъемлюще</a:t>
              </a:r>
              <a:endParaRPr lang="en-US" sz="69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819389"/>
              <a:ext cx="11211867" cy="1524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0"/>
                </a:lnSpc>
              </a:pPr>
              <a:r>
                <a:rPr lang="en-US" sz="23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Добавьте анимацию перелистывания страниц и перехода в свою презентацию Canva, чтобы выделить идеи и сделать их еще более запоминающимися.</a:t>
              </a:r>
              <a:endParaRPr lang="en-US" sz="23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4948" y="-3124059"/>
            <a:ext cx="15525371" cy="19102805"/>
          </a:xfrm>
          <a:custGeom>
            <a:avLst/>
            <a:gdLst/>
            <a:ahLst/>
            <a:cxnLst/>
            <a:rect l="l" t="t" r="r" b="b"/>
            <a:pathLst>
              <a:path w="15525371" h="19102805">
                <a:moveTo>
                  <a:pt x="0" y="0"/>
                </a:moveTo>
                <a:lnTo>
                  <a:pt x="15525371" y="0"/>
                </a:lnTo>
                <a:lnTo>
                  <a:pt x="15525371" y="19102805"/>
                </a:lnTo>
                <a:lnTo>
                  <a:pt x="0" y="1910280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21128" y="5332797"/>
            <a:ext cx="3738172" cy="4954203"/>
          </a:xfrm>
          <a:custGeom>
            <a:avLst/>
            <a:gdLst/>
            <a:ahLst/>
            <a:cxnLst/>
            <a:rect l="l" t="t" r="r" b="b"/>
            <a:pathLst>
              <a:path w="3738172" h="4954203">
                <a:moveTo>
                  <a:pt x="0" y="0"/>
                </a:moveTo>
                <a:lnTo>
                  <a:pt x="3738172" y="0"/>
                </a:lnTo>
                <a:lnTo>
                  <a:pt x="3738172" y="4954203"/>
                </a:lnTo>
                <a:lnTo>
                  <a:pt x="0" y="49542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73182" y="5332797"/>
            <a:ext cx="3521988" cy="4954203"/>
          </a:xfrm>
          <a:custGeom>
            <a:avLst/>
            <a:gdLst/>
            <a:ahLst/>
            <a:cxnLst/>
            <a:rect l="l" t="t" r="r" b="b"/>
            <a:pathLst>
              <a:path w="3521988" h="4954203">
                <a:moveTo>
                  <a:pt x="0" y="0"/>
                </a:moveTo>
                <a:lnTo>
                  <a:pt x="3521988" y="0"/>
                </a:lnTo>
                <a:lnTo>
                  <a:pt x="3521988" y="4954203"/>
                </a:lnTo>
                <a:lnTo>
                  <a:pt x="0" y="49542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973886" y="2635681"/>
            <a:ext cx="10427494" cy="4046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20"/>
              </a:lnSpc>
            </a:pPr>
            <a:r>
              <a:rPr lang="en-US" sz="885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Как поддерживать хорошее психическое здоровье?</a:t>
            </a:r>
            <a:endParaRPr lang="en-US" sz="885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73886" y="7097905"/>
            <a:ext cx="10427494" cy="71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Практические советы и подсказки</a:t>
            </a:r>
            <a:endParaRPr lang="en-US" sz="42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5092" y="751630"/>
            <a:ext cx="8223110" cy="7535359"/>
          </a:xfrm>
          <a:custGeom>
            <a:avLst/>
            <a:gdLst/>
            <a:ahLst/>
            <a:cxnLst/>
            <a:rect l="l" t="t" r="r" b="b"/>
            <a:pathLst>
              <a:path w="8223110" h="7535359">
                <a:moveTo>
                  <a:pt x="0" y="0"/>
                </a:moveTo>
                <a:lnTo>
                  <a:pt x="8223110" y="0"/>
                </a:lnTo>
                <a:lnTo>
                  <a:pt x="8223110" y="7535359"/>
                </a:lnTo>
                <a:lnTo>
                  <a:pt x="0" y="753535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69798" y="2000011"/>
            <a:ext cx="8223110" cy="7535359"/>
          </a:xfrm>
          <a:custGeom>
            <a:avLst/>
            <a:gdLst/>
            <a:ahLst/>
            <a:cxnLst/>
            <a:rect l="l" t="t" r="r" b="b"/>
            <a:pathLst>
              <a:path w="8223110" h="7535359">
                <a:moveTo>
                  <a:pt x="8223110" y="0"/>
                </a:moveTo>
                <a:lnTo>
                  <a:pt x="0" y="0"/>
                </a:lnTo>
                <a:lnTo>
                  <a:pt x="0" y="7535359"/>
                </a:lnTo>
                <a:lnTo>
                  <a:pt x="8223110" y="7535359"/>
                </a:lnTo>
                <a:lnTo>
                  <a:pt x="822311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10393013" y="2695843"/>
            <a:ext cx="5227269" cy="2511778"/>
            <a:chOff x="0" y="0"/>
            <a:chExt cx="6969692" cy="3349038"/>
          </a:xfrm>
        </p:grpSpPr>
        <p:sp>
          <p:nvSpPr>
            <p:cNvPr id="5" name="TextBox 5"/>
            <p:cNvSpPr txBox="1"/>
            <p:nvPr/>
          </p:nvSpPr>
          <p:spPr>
            <a:xfrm>
              <a:off x="0" y="2093008"/>
              <a:ext cx="6969692" cy="1476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25"/>
                </a:lnSpc>
              </a:pPr>
              <a:r>
                <a:rPr lang="en-US" sz="225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Представляйте как профессионал с презентациями Canva, используя режим докладчика.</a:t>
              </a:r>
              <a:endParaRPr lang="en-US" sz="22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6969692" cy="2041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Общайтесь с другими.</a:t>
              </a:r>
              <a:endParaRPr lang="en-US" sz="50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2357415" y="3841438"/>
            <a:ext cx="5847876" cy="2904684"/>
            <a:chOff x="0" y="0"/>
            <a:chExt cx="7797168" cy="3872913"/>
          </a:xfrm>
        </p:grpSpPr>
        <p:sp>
          <p:nvSpPr>
            <p:cNvPr id="8" name="TextBox 8"/>
            <p:cNvSpPr txBox="1"/>
            <p:nvPr/>
          </p:nvSpPr>
          <p:spPr>
            <a:xfrm>
              <a:off x="0" y="2509250"/>
              <a:ext cx="7797168" cy="1177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0"/>
                </a:lnSpc>
              </a:pPr>
              <a:r>
                <a:rPr lang="en-US" sz="18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Сохраняйте уверенность благодаря личному экрану для чтения заметок, просмотра таймера и предпросмотра следующих слайдов.</a:t>
              </a:r>
              <a:endPara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7797168" cy="2041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Признавайте ваши чувства.</a:t>
              </a:r>
              <a:endParaRPr lang="en-US" sz="50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5773665" y="-1025107"/>
            <a:ext cx="14105105" cy="14105105"/>
          </a:xfrm>
          <a:custGeom>
            <a:avLst/>
            <a:gdLst/>
            <a:ahLst/>
            <a:cxnLst/>
            <a:rect l="l" t="t" r="r" b="b"/>
            <a:pathLst>
              <a:path w="14105105" h="14105105">
                <a:moveTo>
                  <a:pt x="0" y="14105105"/>
                </a:moveTo>
                <a:lnTo>
                  <a:pt x="14105106" y="14105105"/>
                </a:lnTo>
                <a:lnTo>
                  <a:pt x="14105106" y="0"/>
                </a:lnTo>
                <a:lnTo>
                  <a:pt x="0" y="0"/>
                </a:lnTo>
                <a:lnTo>
                  <a:pt x="0" y="14105105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948765" y="1505905"/>
            <a:ext cx="7275190" cy="7275190"/>
            <a:chOff x="0" y="0"/>
            <a:chExt cx="12700000" cy="12700000"/>
          </a:xfrm>
        </p:grpSpPr>
        <p:sp>
          <p:nvSpPr>
            <p:cNvPr id="4" name="Freeform 4"/>
            <p:cNvSpPr/>
            <p:nvPr/>
          </p:nvSpPr>
          <p:spPr>
            <a:xfrm>
              <a:off x="125908" y="857250"/>
              <a:ext cx="12396490" cy="11506076"/>
            </a:xfrm>
            <a:custGeom>
              <a:avLst/>
              <a:gdLst/>
              <a:ahLst/>
              <a:cxnLst/>
              <a:rect l="l" t="t" r="r" b="b"/>
              <a:pathLst>
                <a:path w="12396490" h="11506076">
                  <a:moveTo>
                    <a:pt x="10015042" y="938530"/>
                  </a:moveTo>
                  <a:cubicBezTo>
                    <a:pt x="8825052" y="189230"/>
                    <a:pt x="8506282" y="154940"/>
                    <a:pt x="7108012" y="0"/>
                  </a:cubicBezTo>
                  <a:cubicBezTo>
                    <a:pt x="3902532" y="38100"/>
                    <a:pt x="1304112" y="1889760"/>
                    <a:pt x="298272" y="4933950"/>
                  </a:cubicBezTo>
                  <a:cubicBezTo>
                    <a:pt x="-45898" y="5975350"/>
                    <a:pt x="-137338" y="7139940"/>
                    <a:pt x="266522" y="8159750"/>
                  </a:cubicBezTo>
                  <a:cubicBezTo>
                    <a:pt x="797382" y="9499600"/>
                    <a:pt x="2116912" y="10407650"/>
                    <a:pt x="3511372" y="10773410"/>
                  </a:cubicBezTo>
                  <a:cubicBezTo>
                    <a:pt x="4905832" y="11140440"/>
                    <a:pt x="6441262" y="11644630"/>
                    <a:pt x="7871282" y="11470640"/>
                  </a:cubicBezTo>
                  <a:cubicBezTo>
                    <a:pt x="8986342" y="11334750"/>
                    <a:pt x="10100132" y="10519410"/>
                    <a:pt x="10934522" y="9767570"/>
                  </a:cubicBezTo>
                  <a:cubicBezTo>
                    <a:pt x="11488242" y="9268460"/>
                    <a:pt x="11833682" y="8576310"/>
                    <a:pt x="12064822" y="7867650"/>
                  </a:cubicBezTo>
                  <a:cubicBezTo>
                    <a:pt x="12872542" y="5401310"/>
                    <a:pt x="12210872" y="2322830"/>
                    <a:pt x="10015042" y="938530"/>
                  </a:cubicBezTo>
                  <a:close/>
                </a:path>
              </a:pathLst>
            </a:custGeom>
            <a:blipFill>
              <a:blip r:embed="rId3"/>
              <a:stretch>
                <a:fillRect t="-30753" b="-30753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144000" y="7247769"/>
            <a:ext cx="7498500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Легко создавайте и удивляйте всех с презентациями Canva. Выберите из более тысячи профессиональных шаблонов, созданных для любой цели и темы. Придайте им уникальности текстом и фотографиями.</a:t>
            </a:r>
            <a:endParaRPr lang="en-US" sz="24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9144000" y="1279740"/>
            <a:ext cx="7498500" cy="4942743"/>
            <a:chOff x="0" y="0"/>
            <a:chExt cx="9998000" cy="6590323"/>
          </a:xfrm>
        </p:grpSpPr>
        <p:sp>
          <p:nvSpPr>
            <p:cNvPr id="7" name="TextBox 7"/>
            <p:cNvSpPr txBox="1"/>
            <p:nvPr/>
          </p:nvSpPr>
          <p:spPr>
            <a:xfrm>
              <a:off x="0" y="3532798"/>
              <a:ext cx="9998000" cy="305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меньше дней с плохим психическим состоянием, чем незанимающиеся.</a:t>
              </a:r>
              <a:endParaRPr lang="en-US" sz="50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408907"/>
              <a:ext cx="9998000" cy="1950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2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43,2%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0955"/>
              <a:ext cx="9998000" cy="128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5"/>
                </a:lnSpc>
              </a:pPr>
              <a:r>
                <a:rPr lang="en-US" sz="195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Недавнее исследование показало, что люди, занимающиеся физическими упражнениями, фиксируют на</a:t>
              </a:r>
              <a:endParaRPr lang="en-US" sz="19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4355512"/>
            <a:ext cx="4940187" cy="4617038"/>
            <a:chOff x="0" y="0"/>
            <a:chExt cx="4310905" cy="40289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10905" cy="4028919"/>
            </a:xfrm>
            <a:custGeom>
              <a:avLst/>
              <a:gdLst/>
              <a:ahLst/>
              <a:cxnLst/>
              <a:rect l="l" t="t" r="r" b="b"/>
              <a:pathLst>
                <a:path w="4310905" h="4028919">
                  <a:moveTo>
                    <a:pt x="4186444" y="4028918"/>
                  </a:moveTo>
                  <a:lnTo>
                    <a:pt x="124460" y="4028918"/>
                  </a:lnTo>
                  <a:cubicBezTo>
                    <a:pt x="55880" y="4028918"/>
                    <a:pt x="0" y="3973038"/>
                    <a:pt x="0" y="39044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6444" y="0"/>
                  </a:lnTo>
                  <a:cubicBezTo>
                    <a:pt x="4255024" y="0"/>
                    <a:pt x="4310905" y="55880"/>
                    <a:pt x="4310905" y="124460"/>
                  </a:cubicBezTo>
                  <a:lnTo>
                    <a:pt x="4310905" y="3904459"/>
                  </a:lnTo>
                  <a:cubicBezTo>
                    <a:pt x="4310905" y="3973038"/>
                    <a:pt x="4255024" y="4028919"/>
                    <a:pt x="4186444" y="4028919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6673907" y="4355512"/>
            <a:ext cx="4940187" cy="4617038"/>
            <a:chOff x="0" y="0"/>
            <a:chExt cx="4310905" cy="40289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10905" cy="4028919"/>
            </a:xfrm>
            <a:custGeom>
              <a:avLst/>
              <a:gdLst/>
              <a:ahLst/>
              <a:cxnLst/>
              <a:rect l="l" t="t" r="r" b="b"/>
              <a:pathLst>
                <a:path w="4310905" h="4028919">
                  <a:moveTo>
                    <a:pt x="4186444" y="4028918"/>
                  </a:moveTo>
                  <a:lnTo>
                    <a:pt x="124460" y="4028918"/>
                  </a:lnTo>
                  <a:cubicBezTo>
                    <a:pt x="55880" y="4028918"/>
                    <a:pt x="0" y="3973038"/>
                    <a:pt x="0" y="39044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6444" y="0"/>
                  </a:lnTo>
                  <a:cubicBezTo>
                    <a:pt x="4255024" y="0"/>
                    <a:pt x="4310905" y="55880"/>
                    <a:pt x="4310905" y="124460"/>
                  </a:cubicBezTo>
                  <a:lnTo>
                    <a:pt x="4310905" y="3904459"/>
                  </a:lnTo>
                  <a:cubicBezTo>
                    <a:pt x="4310905" y="3973038"/>
                    <a:pt x="4255024" y="4028919"/>
                    <a:pt x="4186444" y="4028919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grpSp>
        <p:nvGrpSpPr>
          <p:cNvPr id="6" name="Group 6"/>
          <p:cNvGrpSpPr/>
          <p:nvPr/>
        </p:nvGrpSpPr>
        <p:grpSpPr>
          <a:xfrm rot="0">
            <a:off x="12319113" y="4355512"/>
            <a:ext cx="4940187" cy="4617038"/>
            <a:chOff x="0" y="0"/>
            <a:chExt cx="4310905" cy="40289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10905" cy="4028919"/>
            </a:xfrm>
            <a:custGeom>
              <a:avLst/>
              <a:gdLst/>
              <a:ahLst/>
              <a:cxnLst/>
              <a:rect l="l" t="t" r="r" b="b"/>
              <a:pathLst>
                <a:path w="4310905" h="4028919">
                  <a:moveTo>
                    <a:pt x="4186444" y="4028918"/>
                  </a:moveTo>
                  <a:lnTo>
                    <a:pt x="124460" y="4028918"/>
                  </a:lnTo>
                  <a:cubicBezTo>
                    <a:pt x="55880" y="4028918"/>
                    <a:pt x="0" y="3973038"/>
                    <a:pt x="0" y="39044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6444" y="0"/>
                  </a:lnTo>
                  <a:cubicBezTo>
                    <a:pt x="4255024" y="0"/>
                    <a:pt x="4310905" y="55880"/>
                    <a:pt x="4310905" y="124460"/>
                  </a:cubicBezTo>
                  <a:lnTo>
                    <a:pt x="4310905" y="3904459"/>
                  </a:lnTo>
                  <a:cubicBezTo>
                    <a:pt x="4310905" y="3973038"/>
                    <a:pt x="4255024" y="4028919"/>
                    <a:pt x="4186444" y="4028919"/>
                  </a:cubicBezTo>
                  <a:close/>
                </a:path>
              </a:pathLst>
            </a:custGeom>
            <a:solidFill>
              <a:srgbClr val="BADBF3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2382405" y="1280117"/>
            <a:ext cx="13523190" cy="1005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Развитие навыков борьбы со стрессом</a:t>
            </a:r>
            <a:endParaRPr lang="en-US" sz="660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grpSp>
        <p:nvGrpSpPr>
          <p:cNvPr id="9" name="Group 9"/>
          <p:cNvGrpSpPr/>
          <p:nvPr/>
        </p:nvGrpSpPr>
        <p:grpSpPr>
          <a:xfrm rot="0">
            <a:off x="1584581" y="5980793"/>
            <a:ext cx="3828425" cy="2296347"/>
            <a:chOff x="0" y="0"/>
            <a:chExt cx="5104566" cy="306179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8575"/>
              <a:ext cx="5104566" cy="1171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10"/>
                </a:lnSpc>
              </a:pPr>
              <a:r>
                <a:rPr lang="en-US" sz="270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Глубоко вдохните, потом расслабьтесь.</a:t>
              </a:r>
              <a:endParaRPr lang="en-US" sz="27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511761"/>
              <a:ext cx="5104566" cy="1225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35"/>
                </a:lnSpc>
              </a:pPr>
              <a:r>
                <a:rPr lang="en-US" sz="187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Запишите свою презентацию Canva, чтобы представить ее в любом месте в любое время.</a:t>
              </a:r>
              <a:endParaRPr lang="en-US" sz="187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7229788" y="5784340"/>
            <a:ext cx="3828425" cy="2689253"/>
            <a:chOff x="0" y="0"/>
            <a:chExt cx="5104566" cy="358567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28575"/>
              <a:ext cx="5104566" cy="1298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Слушайте все пять органов чувств.</a:t>
              </a:r>
              <a:endPara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511761"/>
              <a:ext cx="5104566" cy="2213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0"/>
                </a:lnSpc>
              </a:pPr>
              <a:r>
                <a:rPr lang="en-US" sz="20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Добавьте аудио или запишите свое выступление во время презентации, а затем поделитесь видео со всеми.</a:t>
              </a:r>
              <a:endParaRPr lang="en-US" sz="2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2874994" y="5736715"/>
            <a:ext cx="3828425" cy="2784503"/>
            <a:chOff x="0" y="0"/>
            <a:chExt cx="5104566" cy="3712670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38100"/>
              <a:ext cx="5104566" cy="1823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5"/>
                </a:lnSpc>
              </a:pPr>
              <a:r>
                <a:rPr lang="en-US" sz="2775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Оставайтесь в контакте с мыслями и чувствами.</a:t>
              </a:r>
              <a:endParaRPr lang="en-US" sz="277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162636"/>
              <a:ext cx="5104566" cy="1832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30"/>
                </a:lnSpc>
              </a:pPr>
              <a:r>
                <a:rPr lang="en-US" sz="21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Это отличный способ охватить аудитории на нескольких мероприятиях.</a:t>
              </a:r>
              <a:endParaRPr lang="en-US" sz="21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id="18" name="Freeform 18"/>
          <p:cNvSpPr/>
          <p:nvPr/>
        </p:nvSpPr>
        <p:spPr>
          <a:xfrm>
            <a:off x="3113212" y="4691581"/>
            <a:ext cx="771164" cy="807886"/>
          </a:xfrm>
          <a:custGeom>
            <a:avLst/>
            <a:gdLst/>
            <a:ahLst/>
            <a:cxnLst/>
            <a:rect l="l" t="t" r="r" b="b"/>
            <a:pathLst>
              <a:path w="771164" h="807886">
                <a:moveTo>
                  <a:pt x="0" y="0"/>
                </a:moveTo>
                <a:lnTo>
                  <a:pt x="771163" y="0"/>
                </a:lnTo>
                <a:lnTo>
                  <a:pt x="771163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385264" y="4734913"/>
            <a:ext cx="807886" cy="807886"/>
          </a:xfrm>
          <a:custGeom>
            <a:avLst/>
            <a:gdLst/>
            <a:ahLst/>
            <a:cxnLst/>
            <a:rect l="l" t="t" r="r" b="b"/>
            <a:pathLst>
              <a:path w="807886" h="807886">
                <a:moveTo>
                  <a:pt x="0" y="0"/>
                </a:moveTo>
                <a:lnTo>
                  <a:pt x="807885" y="0"/>
                </a:lnTo>
                <a:lnTo>
                  <a:pt x="807885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740057" y="4778245"/>
            <a:ext cx="807886" cy="721222"/>
          </a:xfrm>
          <a:custGeom>
            <a:avLst/>
            <a:gdLst/>
            <a:ahLst/>
            <a:cxnLst/>
            <a:rect l="l" t="t" r="r" b="b"/>
            <a:pathLst>
              <a:path w="807886" h="721222">
                <a:moveTo>
                  <a:pt x="0" y="0"/>
                </a:moveTo>
                <a:lnTo>
                  <a:pt x="807886" y="0"/>
                </a:lnTo>
                <a:lnTo>
                  <a:pt x="807886" y="721222"/>
                </a:lnTo>
                <a:lnTo>
                  <a:pt x="0" y="7212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7939289" y="-3366041"/>
            <a:ext cx="15975156" cy="15975156"/>
          </a:xfrm>
          <a:custGeom>
            <a:avLst/>
            <a:gdLst/>
            <a:ahLst/>
            <a:cxnLst/>
            <a:rect l="l" t="t" r="r" b="b"/>
            <a:pathLst>
              <a:path w="15975156" h="15975156">
                <a:moveTo>
                  <a:pt x="15975157" y="15975156"/>
                </a:moveTo>
                <a:lnTo>
                  <a:pt x="0" y="15975156"/>
                </a:lnTo>
                <a:lnTo>
                  <a:pt x="0" y="0"/>
                </a:lnTo>
                <a:lnTo>
                  <a:pt x="15975157" y="0"/>
                </a:lnTo>
                <a:lnTo>
                  <a:pt x="15975157" y="15975156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040" y="2485350"/>
            <a:ext cx="11270683" cy="7712173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0">
            <a:off x="1028700" y="868049"/>
            <a:ext cx="6910589" cy="3658238"/>
            <a:chOff x="0" y="0"/>
            <a:chExt cx="9214119" cy="4877651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9214119" cy="3225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30"/>
                </a:lnSpc>
              </a:pPr>
              <a:r>
                <a:rPr lang="en-US" sz="5275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Проблемы с психическим здоровьем затрагивают всех</a:t>
              </a:r>
              <a:endParaRPr lang="en-US" sz="527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249001"/>
              <a:ext cx="9214119" cy="62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00"/>
                </a:lnSpc>
              </a:pPr>
              <a:r>
                <a:rPr lang="en-US" sz="2925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Это может случиться с кем угодно.</a:t>
              </a:r>
              <a:endParaRPr lang="en-US" sz="292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028700" y="5394187"/>
            <a:ext cx="6501726" cy="3864113"/>
            <a:chOff x="0" y="0"/>
            <a:chExt cx="8668968" cy="5152151"/>
          </a:xfrm>
        </p:grpSpPr>
        <p:sp>
          <p:nvSpPr>
            <p:cNvPr id="8" name="TextBox 8"/>
            <p:cNvSpPr txBox="1"/>
            <p:nvPr/>
          </p:nvSpPr>
          <p:spPr>
            <a:xfrm>
              <a:off x="0" y="3285251"/>
              <a:ext cx="8668968" cy="1866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0"/>
                </a:lnSpc>
              </a:pPr>
              <a:r>
                <a:rPr lang="en-US" sz="187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  <a:hlinkClick r:id="rId4" tooltip="https://docs.google.com/spreadsheets/d/1DUF2isFWsqVSYhbaACYtbgcLi_YjDqpE3GLQIVgkKQg/edit#gid=69851113"/>
                </a:rPr>
                <a:t>Визуализируйте сложную и плотную информацию с помощью графиков и диаграмм. Это визуальные средства, которые помогают добавить дополнительный контекст к обсуждаемой теме.</a:t>
              </a:r>
              <a:endParaRPr lang="en-US" sz="187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  <a:hlinkClick r:id="rId4" tooltip="https://docs.google.com/spreadsheets/d/1DUF2isFWsqVSYhbaACYtbgcLi_YjDqpE3GLQIVgkKQg/edit#gid=69851113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8668968" cy="2619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Более чем 85% опрошенных согласны с тем, что проблемы с психическим здоровьем могут случиться с кем угодно.</a:t>
              </a:r>
              <a:endPara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1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32691" y="-2036627"/>
            <a:ext cx="13865227" cy="17060123"/>
          </a:xfrm>
          <a:custGeom>
            <a:avLst/>
            <a:gdLst/>
            <a:ahLst/>
            <a:cxnLst/>
            <a:rect l="l" t="t" r="r" b="b"/>
            <a:pathLst>
              <a:path w="13865227" h="17060123">
                <a:moveTo>
                  <a:pt x="0" y="0"/>
                </a:moveTo>
                <a:lnTo>
                  <a:pt x="13865228" y="0"/>
                </a:lnTo>
                <a:lnTo>
                  <a:pt x="13865228" y="17060123"/>
                </a:lnTo>
                <a:lnTo>
                  <a:pt x="0" y="1706012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3144605"/>
            <a:ext cx="9404538" cy="706636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0">
            <a:off x="1028700" y="806770"/>
            <a:ext cx="6426520" cy="4351018"/>
            <a:chOff x="0" y="0"/>
            <a:chExt cx="8568693" cy="5801357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8568693" cy="3139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270"/>
                </a:lnSpc>
              </a:pPr>
              <a:r>
                <a:rPr lang="en-US" sz="7725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Холистическое</a:t>
              </a:r>
              <a:endParaRPr lang="en-US" sz="772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  <a:p>
              <a:pPr algn="l">
                <a:lnSpc>
                  <a:spcPts val="9270"/>
                </a:lnSpc>
              </a:pPr>
              <a:r>
                <a:rPr lang="en-US" sz="7725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исцеление</a:t>
              </a:r>
              <a:endParaRPr lang="en-US" sz="772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493257"/>
              <a:ext cx="8568693" cy="1212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5"/>
                </a:lnSpc>
              </a:pPr>
              <a:r>
                <a:rPr lang="en-US" sz="2775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Лечение проблем с психическим здоровьем может быть разным.</a:t>
              </a:r>
              <a:endParaRPr lang="en-US" sz="277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82403" y="1355686"/>
            <a:ext cx="7799267" cy="96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17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  <a:hlinkClick r:id="rId4" tooltip="https://docs.google.com/spreadsheets/d/1DUF2isFWsqVSYhbaACYtbgcLi_YjDqpE3GLQIVgkKQg/edit#gid=69851113"/>
              </a:rPr>
              <a:t>Визуализируйте сложную и плотную информацию с помощью графиков и диаграмм. Это визуальные средства, которые помогают добавить дополнительный контекст к обсуждаемой теме.</a:t>
            </a:r>
            <a:endParaRPr lang="en-US" sz="17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  <a:hlinkClick r:id="rId4" tooltip="https://docs.google.com/spreadsheets/d/1DUF2isFWsqVSYhbaACYtbgcLi_YjDqpE3GLQIVgkKQg/edit#gid=6985111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249967"/>
            <a:ext cx="5703991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Оно может включать в себя сочетание терапии, медикаментов и системы поддержки.</a:t>
            </a:r>
            <a:endParaRPr lang="en-US" sz="24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01374" y="-167608"/>
            <a:ext cx="19690747" cy="13926729"/>
          </a:xfrm>
          <a:custGeom>
            <a:avLst/>
            <a:gdLst/>
            <a:ahLst/>
            <a:cxnLst/>
            <a:rect l="l" t="t" r="r" b="b"/>
            <a:pathLst>
              <a:path w="19690747" h="13926729">
                <a:moveTo>
                  <a:pt x="0" y="0"/>
                </a:moveTo>
                <a:lnTo>
                  <a:pt x="19690748" y="0"/>
                </a:lnTo>
                <a:lnTo>
                  <a:pt x="19690748" y="13926729"/>
                </a:lnTo>
                <a:lnTo>
                  <a:pt x="0" y="1392672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1337" y="5844948"/>
            <a:ext cx="3270965" cy="4442052"/>
          </a:xfrm>
          <a:custGeom>
            <a:avLst/>
            <a:gdLst/>
            <a:ahLst/>
            <a:cxnLst/>
            <a:rect l="l" t="t" r="r" b="b"/>
            <a:pathLst>
              <a:path w="3270965" h="4442052">
                <a:moveTo>
                  <a:pt x="0" y="0"/>
                </a:moveTo>
                <a:lnTo>
                  <a:pt x="3270965" y="0"/>
                </a:lnTo>
                <a:lnTo>
                  <a:pt x="3270965" y="4442052"/>
                </a:lnTo>
                <a:lnTo>
                  <a:pt x="0" y="44420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08582" y="5844948"/>
            <a:ext cx="3351730" cy="4442052"/>
          </a:xfrm>
          <a:custGeom>
            <a:avLst/>
            <a:gdLst/>
            <a:ahLst/>
            <a:cxnLst/>
            <a:rect l="l" t="t" r="r" b="b"/>
            <a:pathLst>
              <a:path w="3351730" h="4442052">
                <a:moveTo>
                  <a:pt x="0" y="0"/>
                </a:moveTo>
                <a:lnTo>
                  <a:pt x="3351730" y="0"/>
                </a:lnTo>
                <a:lnTo>
                  <a:pt x="3351730" y="4442052"/>
                </a:lnTo>
                <a:lnTo>
                  <a:pt x="0" y="4442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3816477" y="3187341"/>
            <a:ext cx="10655046" cy="4327278"/>
            <a:chOff x="0" y="0"/>
            <a:chExt cx="14206728" cy="5769704"/>
          </a:xfrm>
        </p:grpSpPr>
        <p:sp>
          <p:nvSpPr>
            <p:cNvPr id="6" name="TextBox 6"/>
            <p:cNvSpPr txBox="1"/>
            <p:nvPr/>
          </p:nvSpPr>
          <p:spPr>
            <a:xfrm>
              <a:off x="0" y="473710"/>
              <a:ext cx="14206728" cy="2926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640"/>
                </a:lnSpc>
              </a:pPr>
              <a:r>
                <a:rPr lang="en-US" sz="72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Когда нужно обращаться за помощью к специалисту?</a:t>
              </a:r>
              <a:endParaRPr lang="en-US" sz="72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887870" y="4513040"/>
              <a:ext cx="10430987" cy="117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70"/>
                </a:lnSpc>
              </a:pPr>
              <a:r>
                <a:rPr lang="en-US" sz="255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Вы узнаете, что время пришло, когда чувствуете себя комфортно при обращении.</a:t>
              </a:r>
              <a:endParaRPr lang="en-US" sz="25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38642" y="883607"/>
            <a:ext cx="9810717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0"/>
              </a:lnSpc>
            </a:pPr>
            <a:r>
              <a:rPr lang="en-US" sz="712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Вы испытывали что-либо</a:t>
            </a:r>
            <a:endParaRPr lang="en-US" sz="7125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  <a:p>
            <a:pPr algn="ctr">
              <a:lnSpc>
                <a:spcPts val="8550"/>
              </a:lnSpc>
            </a:pPr>
            <a:r>
              <a:rPr lang="en-US" sz="712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из перечисленного?</a:t>
            </a:r>
            <a:endParaRPr lang="en-US" sz="7125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822056" y="4882332"/>
            <a:ext cx="2981426" cy="4114800"/>
            <a:chOff x="0" y="0"/>
            <a:chExt cx="2601651" cy="3590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1651" cy="3590656"/>
            </a:xfrm>
            <a:custGeom>
              <a:avLst/>
              <a:gdLst/>
              <a:ahLst/>
              <a:cxnLst/>
              <a:rect l="l" t="t" r="r" b="b"/>
              <a:pathLst>
                <a:path w="2601651" h="3590656">
                  <a:moveTo>
                    <a:pt x="2477191" y="3590656"/>
                  </a:moveTo>
                  <a:lnTo>
                    <a:pt x="124460" y="3590656"/>
                  </a:lnTo>
                  <a:cubicBezTo>
                    <a:pt x="55880" y="3590656"/>
                    <a:pt x="0" y="3534776"/>
                    <a:pt x="0" y="34661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77191" y="0"/>
                  </a:lnTo>
                  <a:cubicBezTo>
                    <a:pt x="2545771" y="0"/>
                    <a:pt x="2601651" y="55880"/>
                    <a:pt x="2601651" y="124460"/>
                  </a:cubicBezTo>
                  <a:lnTo>
                    <a:pt x="2601651" y="3466196"/>
                  </a:lnTo>
                  <a:cubicBezTo>
                    <a:pt x="2601651" y="3534776"/>
                    <a:pt x="2545771" y="3590656"/>
                    <a:pt x="2477191" y="3590656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grpSp>
        <p:nvGrpSpPr>
          <p:cNvPr id="5" name="Group 5"/>
          <p:cNvGrpSpPr/>
          <p:nvPr/>
        </p:nvGrpSpPr>
        <p:grpSpPr>
          <a:xfrm rot="0">
            <a:off x="4260360" y="4882332"/>
            <a:ext cx="2981426" cy="4114800"/>
            <a:chOff x="0" y="0"/>
            <a:chExt cx="2601651" cy="35906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01651" cy="3590656"/>
            </a:xfrm>
            <a:custGeom>
              <a:avLst/>
              <a:gdLst/>
              <a:ahLst/>
              <a:cxnLst/>
              <a:rect l="l" t="t" r="r" b="b"/>
              <a:pathLst>
                <a:path w="2601651" h="3590656">
                  <a:moveTo>
                    <a:pt x="2477191" y="3590656"/>
                  </a:moveTo>
                  <a:lnTo>
                    <a:pt x="124460" y="3590656"/>
                  </a:lnTo>
                  <a:cubicBezTo>
                    <a:pt x="55880" y="3590656"/>
                    <a:pt x="0" y="3534776"/>
                    <a:pt x="0" y="34661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77191" y="0"/>
                  </a:lnTo>
                  <a:cubicBezTo>
                    <a:pt x="2545771" y="0"/>
                    <a:pt x="2601651" y="55880"/>
                    <a:pt x="2601651" y="124460"/>
                  </a:cubicBezTo>
                  <a:lnTo>
                    <a:pt x="2601651" y="3466196"/>
                  </a:lnTo>
                  <a:cubicBezTo>
                    <a:pt x="2601651" y="3534776"/>
                    <a:pt x="2545771" y="3590656"/>
                    <a:pt x="2477191" y="3590656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7698664" y="4882332"/>
            <a:ext cx="2981426" cy="4114800"/>
            <a:chOff x="0" y="0"/>
            <a:chExt cx="2601651" cy="35906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1651" cy="3590656"/>
            </a:xfrm>
            <a:custGeom>
              <a:avLst/>
              <a:gdLst/>
              <a:ahLst/>
              <a:cxnLst/>
              <a:rect l="l" t="t" r="r" b="b"/>
              <a:pathLst>
                <a:path w="2601651" h="3590656">
                  <a:moveTo>
                    <a:pt x="2477191" y="3590656"/>
                  </a:moveTo>
                  <a:lnTo>
                    <a:pt x="124460" y="3590656"/>
                  </a:lnTo>
                  <a:cubicBezTo>
                    <a:pt x="55880" y="3590656"/>
                    <a:pt x="0" y="3534776"/>
                    <a:pt x="0" y="34661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77191" y="0"/>
                  </a:lnTo>
                  <a:cubicBezTo>
                    <a:pt x="2545771" y="0"/>
                    <a:pt x="2601651" y="55880"/>
                    <a:pt x="2601651" y="124460"/>
                  </a:cubicBezTo>
                  <a:lnTo>
                    <a:pt x="2601651" y="3466196"/>
                  </a:lnTo>
                  <a:cubicBezTo>
                    <a:pt x="2601651" y="3534776"/>
                    <a:pt x="2545771" y="3590656"/>
                    <a:pt x="2477191" y="3590656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1136967" y="4882332"/>
            <a:ext cx="2981426" cy="4114800"/>
            <a:chOff x="0" y="0"/>
            <a:chExt cx="2601651" cy="35906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01651" cy="3590656"/>
            </a:xfrm>
            <a:custGeom>
              <a:avLst/>
              <a:gdLst/>
              <a:ahLst/>
              <a:cxnLst/>
              <a:rect l="l" t="t" r="r" b="b"/>
              <a:pathLst>
                <a:path w="2601651" h="3590656">
                  <a:moveTo>
                    <a:pt x="2477191" y="3590656"/>
                  </a:moveTo>
                  <a:lnTo>
                    <a:pt x="124460" y="3590656"/>
                  </a:lnTo>
                  <a:cubicBezTo>
                    <a:pt x="55880" y="3590656"/>
                    <a:pt x="0" y="3534776"/>
                    <a:pt x="0" y="34661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77191" y="0"/>
                  </a:lnTo>
                  <a:cubicBezTo>
                    <a:pt x="2545771" y="0"/>
                    <a:pt x="2601651" y="55880"/>
                    <a:pt x="2601651" y="124460"/>
                  </a:cubicBezTo>
                  <a:lnTo>
                    <a:pt x="2601651" y="3466196"/>
                  </a:lnTo>
                  <a:cubicBezTo>
                    <a:pt x="2601651" y="3534776"/>
                    <a:pt x="2545771" y="3590656"/>
                    <a:pt x="2477191" y="3590656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14575271" y="4882332"/>
            <a:ext cx="2981426" cy="4114800"/>
            <a:chOff x="0" y="0"/>
            <a:chExt cx="2601651" cy="35906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01651" cy="3590656"/>
            </a:xfrm>
            <a:custGeom>
              <a:avLst/>
              <a:gdLst/>
              <a:ahLst/>
              <a:cxnLst/>
              <a:rect l="l" t="t" r="r" b="b"/>
              <a:pathLst>
                <a:path w="2601651" h="3590656">
                  <a:moveTo>
                    <a:pt x="2477191" y="3590656"/>
                  </a:moveTo>
                  <a:lnTo>
                    <a:pt x="124460" y="3590656"/>
                  </a:lnTo>
                  <a:cubicBezTo>
                    <a:pt x="55880" y="3590656"/>
                    <a:pt x="0" y="3534776"/>
                    <a:pt x="0" y="34661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77191" y="0"/>
                  </a:lnTo>
                  <a:cubicBezTo>
                    <a:pt x="2545771" y="0"/>
                    <a:pt x="2601651" y="55880"/>
                    <a:pt x="2601651" y="124460"/>
                  </a:cubicBezTo>
                  <a:lnTo>
                    <a:pt x="2601651" y="3466196"/>
                  </a:lnTo>
                  <a:cubicBezTo>
                    <a:pt x="2601651" y="3534776"/>
                    <a:pt x="2545771" y="3590656"/>
                    <a:pt x="2477191" y="3590656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000125" y="6766639"/>
            <a:ext cx="2625288" cy="157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Избыток или нехватка еды или сна</a:t>
            </a:r>
            <a:endParaRPr lang="en-US" sz="24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312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4492636" y="6766639"/>
            <a:ext cx="2625288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Низкий уровень энергии</a:t>
            </a:r>
            <a:endParaRPr lang="en-US" sz="24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292778" y="6766639"/>
            <a:ext cx="2625288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21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Слуховые галлюцинации или вера в то, чего не существует</a:t>
            </a:r>
            <a:endParaRPr lang="en-US" sz="21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802781" y="6823789"/>
            <a:ext cx="2625288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lang="en-US" sz="23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Ощущение, что вы запутались, на грани или испуганы</a:t>
            </a:r>
            <a:endParaRPr lang="en-US" sz="23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2325"/>
              </a:lnSpc>
            </a:pPr>
          </a:p>
        </p:txBody>
      </p:sp>
      <p:sp>
        <p:nvSpPr>
          <p:cNvPr id="17" name="TextBox 17"/>
          <p:cNvSpPr txBox="1"/>
          <p:nvPr/>
        </p:nvSpPr>
        <p:spPr>
          <a:xfrm>
            <a:off x="14753341" y="6757114"/>
            <a:ext cx="2625288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lang="en-US" sz="22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Неспособность выполнять бытовные задачи</a:t>
            </a:r>
            <a:endParaRPr lang="en-US" sz="225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810399" y="5630817"/>
            <a:ext cx="511171" cy="807886"/>
          </a:xfrm>
          <a:custGeom>
            <a:avLst/>
            <a:gdLst/>
            <a:ahLst/>
            <a:cxnLst/>
            <a:rect l="l" t="t" r="r" b="b"/>
            <a:pathLst>
              <a:path w="511171" h="807886">
                <a:moveTo>
                  <a:pt x="0" y="0"/>
                </a:moveTo>
                <a:lnTo>
                  <a:pt x="511171" y="0"/>
                </a:lnTo>
                <a:lnTo>
                  <a:pt x="511171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977835" y="5630817"/>
            <a:ext cx="774379" cy="611055"/>
          </a:xfrm>
          <a:custGeom>
            <a:avLst/>
            <a:gdLst/>
            <a:ahLst/>
            <a:cxnLst/>
            <a:rect l="l" t="t" r="r" b="b"/>
            <a:pathLst>
              <a:path w="774379" h="611055">
                <a:moveTo>
                  <a:pt x="0" y="0"/>
                </a:moveTo>
                <a:lnTo>
                  <a:pt x="774379" y="0"/>
                </a:lnTo>
                <a:lnTo>
                  <a:pt x="774379" y="611056"/>
                </a:lnTo>
                <a:lnTo>
                  <a:pt x="0" y="6110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405009" y="5532402"/>
            <a:ext cx="800541" cy="807886"/>
          </a:xfrm>
          <a:custGeom>
            <a:avLst/>
            <a:gdLst/>
            <a:ahLst/>
            <a:cxnLst/>
            <a:rect l="l" t="t" r="r" b="b"/>
            <a:pathLst>
              <a:path w="800541" h="807886">
                <a:moveTo>
                  <a:pt x="0" y="0"/>
                </a:moveTo>
                <a:lnTo>
                  <a:pt x="800541" y="0"/>
                </a:lnTo>
                <a:lnTo>
                  <a:pt x="800541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8734250" y="5532402"/>
            <a:ext cx="762350" cy="807886"/>
          </a:xfrm>
          <a:custGeom>
            <a:avLst/>
            <a:gdLst/>
            <a:ahLst/>
            <a:cxnLst/>
            <a:rect l="l" t="t" r="r" b="b"/>
            <a:pathLst>
              <a:path w="762350" h="807886">
                <a:moveTo>
                  <a:pt x="0" y="0"/>
                </a:moveTo>
                <a:lnTo>
                  <a:pt x="762350" y="0"/>
                </a:lnTo>
                <a:lnTo>
                  <a:pt x="762350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201479" y="5532402"/>
            <a:ext cx="807886" cy="807886"/>
          </a:xfrm>
          <a:custGeom>
            <a:avLst/>
            <a:gdLst/>
            <a:ahLst/>
            <a:cxnLst/>
            <a:rect l="l" t="t" r="r" b="b"/>
            <a:pathLst>
              <a:path w="807886" h="807886">
                <a:moveTo>
                  <a:pt x="0" y="0"/>
                </a:moveTo>
                <a:lnTo>
                  <a:pt x="807886" y="0"/>
                </a:lnTo>
                <a:lnTo>
                  <a:pt x="807886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0911523" y="1970232"/>
            <a:ext cx="3837807" cy="3297219"/>
            <a:chOff x="0" y="0"/>
            <a:chExt cx="2354580" cy="2022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1158225" y="870278"/>
            <a:ext cx="3344403" cy="4400530"/>
          </a:xfrm>
          <a:custGeom>
            <a:avLst/>
            <a:gdLst/>
            <a:ahLst/>
            <a:cxnLst/>
            <a:rect l="l" t="t" r="r" b="b"/>
            <a:pathLst>
              <a:path w="3344403" h="4400530">
                <a:moveTo>
                  <a:pt x="0" y="0"/>
                </a:moveTo>
                <a:lnTo>
                  <a:pt x="3344403" y="0"/>
                </a:lnTo>
                <a:lnTo>
                  <a:pt x="3344403" y="4400531"/>
                </a:lnTo>
                <a:lnTo>
                  <a:pt x="0" y="440053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10800000">
            <a:off x="13276886" y="5270809"/>
            <a:ext cx="3837807" cy="3297219"/>
            <a:chOff x="0" y="0"/>
            <a:chExt cx="2354580" cy="20229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3601551" y="4400440"/>
            <a:ext cx="3188477" cy="4155598"/>
          </a:xfrm>
          <a:custGeom>
            <a:avLst/>
            <a:gdLst/>
            <a:ahLst/>
            <a:cxnLst/>
            <a:rect l="l" t="t" r="r" b="b"/>
            <a:pathLst>
              <a:path w="3188477" h="4155598">
                <a:moveTo>
                  <a:pt x="0" y="0"/>
                </a:moveTo>
                <a:lnTo>
                  <a:pt x="3188477" y="0"/>
                </a:lnTo>
                <a:lnTo>
                  <a:pt x="3188477" y="4155598"/>
                </a:lnTo>
                <a:lnTo>
                  <a:pt x="0" y="4155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-10800000">
            <a:off x="8992620" y="5746206"/>
            <a:ext cx="3837807" cy="3297219"/>
            <a:chOff x="0" y="0"/>
            <a:chExt cx="2354580" cy="20229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D1F189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9401547" y="4795411"/>
            <a:ext cx="3019952" cy="4248015"/>
          </a:xfrm>
          <a:custGeom>
            <a:avLst/>
            <a:gdLst/>
            <a:ahLst/>
            <a:cxnLst/>
            <a:rect l="l" t="t" r="r" b="b"/>
            <a:pathLst>
              <a:path w="3019952" h="4248015">
                <a:moveTo>
                  <a:pt x="0" y="0"/>
                </a:moveTo>
                <a:lnTo>
                  <a:pt x="3019952" y="0"/>
                </a:lnTo>
                <a:lnTo>
                  <a:pt x="3019952" y="4248015"/>
                </a:lnTo>
                <a:lnTo>
                  <a:pt x="0" y="4248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 rot="0">
            <a:off x="1028700" y="3618842"/>
            <a:ext cx="8938103" cy="3335066"/>
            <a:chOff x="0" y="0"/>
            <a:chExt cx="11917471" cy="444675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725905"/>
              <a:ext cx="8349933" cy="208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Мы заботимся о своих сердцах, так почему не можем позаботиться о своем разуме?</a:t>
              </a:r>
              <a:endPara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1595"/>
              <a:ext cx="11917471" cy="2448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6025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Не стесняйтесь обращаться за помощью к специалисту.</a:t>
              </a:r>
              <a:endParaRPr lang="en-US" sz="6025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83810" y="-502820"/>
            <a:ext cx="12109484" cy="14637837"/>
          </a:xfrm>
          <a:custGeom>
            <a:avLst/>
            <a:gdLst/>
            <a:ahLst/>
            <a:cxnLst/>
            <a:rect l="l" t="t" r="r" b="b"/>
            <a:pathLst>
              <a:path w="12109484" h="14637837">
                <a:moveTo>
                  <a:pt x="0" y="0"/>
                </a:moveTo>
                <a:lnTo>
                  <a:pt x="12109484" y="0"/>
                </a:lnTo>
                <a:lnTo>
                  <a:pt x="12109484" y="14637837"/>
                </a:lnTo>
                <a:lnTo>
                  <a:pt x="0" y="1463783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51623" y="1614932"/>
            <a:ext cx="3774283" cy="4827571"/>
          </a:xfrm>
          <a:custGeom>
            <a:avLst/>
            <a:gdLst/>
            <a:ahLst/>
            <a:cxnLst/>
            <a:rect l="l" t="t" r="r" b="b"/>
            <a:pathLst>
              <a:path w="3774283" h="4827571">
                <a:moveTo>
                  <a:pt x="0" y="0"/>
                </a:moveTo>
                <a:lnTo>
                  <a:pt x="3774283" y="0"/>
                </a:lnTo>
                <a:lnTo>
                  <a:pt x="3774283" y="4827571"/>
                </a:lnTo>
                <a:lnTo>
                  <a:pt x="0" y="48275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67898" y="2951050"/>
            <a:ext cx="3623452" cy="4613192"/>
          </a:xfrm>
          <a:custGeom>
            <a:avLst/>
            <a:gdLst/>
            <a:ahLst/>
            <a:cxnLst/>
            <a:rect l="l" t="t" r="r" b="b"/>
            <a:pathLst>
              <a:path w="3623452" h="4613192">
                <a:moveTo>
                  <a:pt x="0" y="0"/>
                </a:moveTo>
                <a:lnTo>
                  <a:pt x="3623452" y="0"/>
                </a:lnTo>
                <a:lnTo>
                  <a:pt x="3623452" y="4613191"/>
                </a:lnTo>
                <a:lnTo>
                  <a:pt x="0" y="4613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651623" y="4260419"/>
            <a:ext cx="3563119" cy="4600271"/>
          </a:xfrm>
          <a:custGeom>
            <a:avLst/>
            <a:gdLst/>
            <a:ahLst/>
            <a:cxnLst/>
            <a:rect l="l" t="t" r="r" b="b"/>
            <a:pathLst>
              <a:path w="3563119" h="4600271">
                <a:moveTo>
                  <a:pt x="0" y="0"/>
                </a:moveTo>
                <a:lnTo>
                  <a:pt x="3563118" y="0"/>
                </a:lnTo>
                <a:lnTo>
                  <a:pt x="3563118" y="4600271"/>
                </a:lnTo>
                <a:lnTo>
                  <a:pt x="0" y="46002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0">
            <a:off x="6711831" y="3716047"/>
            <a:ext cx="8188130" cy="3274163"/>
            <a:chOff x="0" y="0"/>
            <a:chExt cx="10917507" cy="4365551"/>
          </a:xfrm>
        </p:grpSpPr>
        <p:sp>
          <p:nvSpPr>
            <p:cNvPr id="7" name="TextBox 7"/>
            <p:cNvSpPr txBox="1"/>
            <p:nvPr/>
          </p:nvSpPr>
          <p:spPr>
            <a:xfrm>
              <a:off x="0" y="-6985"/>
              <a:ext cx="10917507" cy="1950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2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Спасибо!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74407" y="2483729"/>
              <a:ext cx="8568693" cy="1823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5"/>
                </a:lnSpc>
              </a:pPr>
              <a:r>
                <a:rPr lang="en-US" sz="277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Отправьте нам сообщение на privet@super-website.ru, если у вас возникнут какие-либо вопросы.</a:t>
              </a:r>
              <a:endParaRPr lang="en-US" sz="277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204477" y="-24421533"/>
            <a:ext cx="24875072" cy="30068768"/>
          </a:xfrm>
          <a:custGeom>
            <a:avLst/>
            <a:gdLst/>
            <a:ahLst/>
            <a:cxnLst/>
            <a:rect l="l" t="t" r="r" b="b"/>
            <a:pathLst>
              <a:path w="24875072" h="30068768">
                <a:moveTo>
                  <a:pt x="24875072" y="30068768"/>
                </a:moveTo>
                <a:lnTo>
                  <a:pt x="0" y="30068768"/>
                </a:lnTo>
                <a:lnTo>
                  <a:pt x="0" y="0"/>
                </a:lnTo>
                <a:lnTo>
                  <a:pt x="24875072" y="0"/>
                </a:lnTo>
                <a:lnTo>
                  <a:pt x="24875072" y="30068768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2026924" y="4431537"/>
            <a:ext cx="3531996" cy="3189968"/>
            <a:chOff x="0" y="0"/>
            <a:chExt cx="6142990" cy="55481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42990" cy="5548122"/>
            </a:xfrm>
            <a:custGeom>
              <a:avLst/>
              <a:gdLst/>
              <a:ahLst/>
              <a:cxnLst/>
              <a:rect l="l" t="t" r="r" b="b"/>
              <a:pathLst>
                <a:path w="6142990" h="5548122">
                  <a:moveTo>
                    <a:pt x="4689221" y="5548122"/>
                  </a:moveTo>
                  <a:lnTo>
                    <a:pt x="1453769" y="5548122"/>
                  </a:lnTo>
                  <a:cubicBezTo>
                    <a:pt x="650875" y="5548122"/>
                    <a:pt x="0" y="4897248"/>
                    <a:pt x="0" y="4094353"/>
                  </a:cubicBezTo>
                  <a:lnTo>
                    <a:pt x="0" y="1453769"/>
                  </a:lnTo>
                  <a:cubicBezTo>
                    <a:pt x="0" y="650875"/>
                    <a:pt x="650875" y="0"/>
                    <a:pt x="1453769" y="0"/>
                  </a:cubicBezTo>
                  <a:lnTo>
                    <a:pt x="4689221" y="0"/>
                  </a:lnTo>
                  <a:cubicBezTo>
                    <a:pt x="5074785" y="0"/>
                    <a:pt x="5444556" y="153165"/>
                    <a:pt x="5717191" y="425799"/>
                  </a:cubicBezTo>
                  <a:cubicBezTo>
                    <a:pt x="5989825" y="698434"/>
                    <a:pt x="6142990" y="1068206"/>
                    <a:pt x="6142990" y="1453769"/>
                  </a:cubicBezTo>
                  <a:lnTo>
                    <a:pt x="6142990" y="4094353"/>
                  </a:lnTo>
                  <a:cubicBezTo>
                    <a:pt x="6142990" y="4897248"/>
                    <a:pt x="5492116" y="5548122"/>
                    <a:pt x="4689221" y="5548122"/>
                  </a:cubicBezTo>
                  <a:close/>
                </a:path>
              </a:pathLst>
            </a:custGeom>
            <a:blipFill>
              <a:blip r:embed="rId3"/>
              <a:stretch>
                <a:fillRect t="-26110" r="-7790" b="-5291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0">
            <a:off x="7467062" y="4431537"/>
            <a:ext cx="3531996" cy="3189968"/>
            <a:chOff x="0" y="0"/>
            <a:chExt cx="6142990" cy="55481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42990" cy="5548122"/>
            </a:xfrm>
            <a:custGeom>
              <a:avLst/>
              <a:gdLst/>
              <a:ahLst/>
              <a:cxnLst/>
              <a:rect l="l" t="t" r="r" b="b"/>
              <a:pathLst>
                <a:path w="6142990" h="5548122">
                  <a:moveTo>
                    <a:pt x="4689221" y="5548122"/>
                  </a:moveTo>
                  <a:lnTo>
                    <a:pt x="1453769" y="5548122"/>
                  </a:lnTo>
                  <a:cubicBezTo>
                    <a:pt x="650875" y="5548122"/>
                    <a:pt x="0" y="4897248"/>
                    <a:pt x="0" y="4094353"/>
                  </a:cubicBezTo>
                  <a:lnTo>
                    <a:pt x="0" y="1453769"/>
                  </a:lnTo>
                  <a:cubicBezTo>
                    <a:pt x="0" y="650875"/>
                    <a:pt x="650875" y="0"/>
                    <a:pt x="1453769" y="0"/>
                  </a:cubicBezTo>
                  <a:lnTo>
                    <a:pt x="4689221" y="0"/>
                  </a:lnTo>
                  <a:cubicBezTo>
                    <a:pt x="5074785" y="0"/>
                    <a:pt x="5444556" y="153165"/>
                    <a:pt x="5717191" y="425799"/>
                  </a:cubicBezTo>
                  <a:cubicBezTo>
                    <a:pt x="5989825" y="698434"/>
                    <a:pt x="6142990" y="1068206"/>
                    <a:pt x="6142990" y="1453769"/>
                  </a:cubicBezTo>
                  <a:lnTo>
                    <a:pt x="6142990" y="4094353"/>
                  </a:lnTo>
                  <a:cubicBezTo>
                    <a:pt x="6142990" y="4897248"/>
                    <a:pt x="5492116" y="5548122"/>
                    <a:pt x="4689221" y="5548122"/>
                  </a:cubicBezTo>
                  <a:close/>
                </a:path>
              </a:pathLst>
            </a:custGeom>
            <a:blipFill>
              <a:blip r:embed="rId4"/>
              <a:stretch>
                <a:fillRect l="-28436" t="-33269" r="-37289" b="-14197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12913529" y="4431537"/>
            <a:ext cx="3531996" cy="3189968"/>
            <a:chOff x="0" y="0"/>
            <a:chExt cx="6142990" cy="55481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42990" cy="5548122"/>
            </a:xfrm>
            <a:custGeom>
              <a:avLst/>
              <a:gdLst/>
              <a:ahLst/>
              <a:cxnLst/>
              <a:rect l="l" t="t" r="r" b="b"/>
              <a:pathLst>
                <a:path w="6142990" h="5548122">
                  <a:moveTo>
                    <a:pt x="4689221" y="5548122"/>
                  </a:moveTo>
                  <a:lnTo>
                    <a:pt x="1453769" y="5548122"/>
                  </a:lnTo>
                  <a:cubicBezTo>
                    <a:pt x="650875" y="5548122"/>
                    <a:pt x="0" y="4897248"/>
                    <a:pt x="0" y="4094353"/>
                  </a:cubicBezTo>
                  <a:lnTo>
                    <a:pt x="0" y="1453769"/>
                  </a:lnTo>
                  <a:cubicBezTo>
                    <a:pt x="0" y="650875"/>
                    <a:pt x="650875" y="0"/>
                    <a:pt x="1453769" y="0"/>
                  </a:cubicBezTo>
                  <a:lnTo>
                    <a:pt x="4689221" y="0"/>
                  </a:lnTo>
                  <a:cubicBezTo>
                    <a:pt x="5074785" y="0"/>
                    <a:pt x="5444556" y="153165"/>
                    <a:pt x="5717191" y="425799"/>
                  </a:cubicBezTo>
                  <a:cubicBezTo>
                    <a:pt x="5989825" y="698434"/>
                    <a:pt x="6142990" y="1068206"/>
                    <a:pt x="6142990" y="1453769"/>
                  </a:cubicBezTo>
                  <a:lnTo>
                    <a:pt x="6142990" y="4094353"/>
                  </a:lnTo>
                  <a:cubicBezTo>
                    <a:pt x="6142990" y="4897248"/>
                    <a:pt x="5492116" y="5548122"/>
                    <a:pt x="4689221" y="5548122"/>
                  </a:cubicBezTo>
                  <a:close/>
                </a:path>
              </a:pathLst>
            </a:custGeom>
            <a:blipFill>
              <a:blip r:embed="rId5"/>
              <a:stretch>
                <a:fillRect t="-25447" b="-7139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1842475" y="790151"/>
            <a:ext cx="14603050" cy="2237129"/>
            <a:chOff x="0" y="0"/>
            <a:chExt cx="19470733" cy="298283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0"/>
              <a:ext cx="19470733" cy="1950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2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Команда «Вита Верде»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523943" y="2354189"/>
              <a:ext cx="12114072" cy="1298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Спросите нас о наших оздоровительных и фитнес-программах</a:t>
              </a:r>
              <a:endPara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2236561" y="8269860"/>
            <a:ext cx="3112720" cy="988440"/>
            <a:chOff x="0" y="0"/>
            <a:chExt cx="4150293" cy="1317919"/>
          </a:xfrm>
        </p:grpSpPr>
        <p:sp>
          <p:nvSpPr>
            <p:cNvPr id="13" name="TextBox 13"/>
            <p:cNvSpPr txBox="1"/>
            <p:nvPr/>
          </p:nvSpPr>
          <p:spPr>
            <a:xfrm>
              <a:off x="0" y="788964"/>
              <a:ext cx="4150293" cy="382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5"/>
                </a:lnSpc>
              </a:pPr>
              <a:r>
                <a:rPr lang="en-US" sz="165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  <a:hlinkClick r:id="rId6" tooltip="https://docs.google.com/spreadsheets/d/1DUF2isFWsqVSYhbaACYtbgcLi_YjDqpE3GLQIVgkKQg/edit#gid=69851113"/>
                </a:rPr>
                <a:t>Директор отдела программ</a:t>
              </a:r>
              <a:endParaRPr lang="en-US" sz="16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  <a:hlinkClick r:id="rId6" tooltip="https://docs.google.com/spreadsheets/d/1DUF2isFWsqVSYhbaACYtbgcLi_YjDqpE3GLQIVgkKQg/edit#gid=69851113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4150293" cy="506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2400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Кристина Иванова</a:t>
              </a:r>
              <a:endParaRPr lang="en-US" sz="24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7367199" y="8269860"/>
            <a:ext cx="3578051" cy="988440"/>
            <a:chOff x="0" y="0"/>
            <a:chExt cx="4770734" cy="131791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779439"/>
              <a:ext cx="4770734" cy="1017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0"/>
                </a:lnSpc>
              </a:pPr>
              <a:r>
                <a:rPr lang="en-US" sz="2100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  <a:hlinkClick r:id="rId6" tooltip="https://docs.google.com/spreadsheets/d/1DUF2isFWsqVSYhbaACYtbgcLi_YjDqpE3GLQIVgkKQg/edit#gid=69851113"/>
                </a:rPr>
                <a:t>Менеджер фитнес-клуба</a:t>
              </a:r>
              <a:endParaRPr lang="en-US" sz="21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  <a:p>
              <a:pPr algn="ctr">
                <a:lnSpc>
                  <a:spcPts val="3150"/>
                </a:lnSpc>
              </a:p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4770734" cy="62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2925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Карина Лопухина</a:t>
              </a:r>
              <a:endParaRPr lang="en-US" sz="292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13123167" y="8269860"/>
            <a:ext cx="3112720" cy="988440"/>
            <a:chOff x="0" y="0"/>
            <a:chExt cx="4150293" cy="131791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779439"/>
              <a:ext cx="4150293" cy="468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35"/>
                </a:lnSpc>
              </a:pPr>
              <a:r>
                <a:rPr lang="en-US" sz="20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  <a:hlinkClick r:id="rId6" tooltip="https://docs.google.com/spreadsheets/d/1DUF2isFWsqVSYhbaACYtbgcLi_YjDqpE3GLQIVgkKQg/edit#gid=69851113"/>
                </a:rPr>
                <a:t>Персональный тренер</a:t>
              </a:r>
              <a:endParaRPr lang="en-US" sz="2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  <a:hlinkClick r:id="rId6" tooltip="https://docs.google.com/spreadsheets/d/1DUF2isFWsqVSYhbaACYtbgcLi_YjDqpE3GLQIVgkKQg/edit#gid=69851113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4150293" cy="62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en-US" sz="2925" b="1">
                  <a:solidFill>
                    <a:srgbClr val="000000"/>
                  </a:solidFill>
                  <a:latin typeface="Montserrat Medium" panose="00000600000000000000"/>
                  <a:ea typeface="Montserrat Medium" panose="00000600000000000000"/>
                  <a:cs typeface="Montserrat Medium" panose="00000600000000000000"/>
                  <a:sym typeface="Montserrat Medium" panose="00000600000000000000"/>
                </a:rPr>
                <a:t>Леонид Петров</a:t>
              </a:r>
              <a:endParaRPr lang="en-US" sz="292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42174"/>
            <a:ext cx="18288000" cy="16758458"/>
          </a:xfrm>
          <a:custGeom>
            <a:avLst/>
            <a:gdLst/>
            <a:ahLst/>
            <a:cxnLst/>
            <a:rect l="l" t="t" r="r" b="b"/>
            <a:pathLst>
              <a:path w="18288000" h="16758458">
                <a:moveTo>
                  <a:pt x="0" y="0"/>
                </a:moveTo>
                <a:lnTo>
                  <a:pt x="18288000" y="0"/>
                </a:lnTo>
                <a:lnTo>
                  <a:pt x="18288000" y="16758458"/>
                </a:lnTo>
                <a:lnTo>
                  <a:pt x="0" y="1675845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440443"/>
            <a:ext cx="16230600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Сертификат участника</a:t>
            </a:r>
            <a:endParaRPr lang="en-US" sz="750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37107" y="4912393"/>
            <a:ext cx="881378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rPr>
              <a:t>Имя участника</a:t>
            </a:r>
            <a:endParaRPr lang="en-US" sz="5000">
              <a:solidFill>
                <a:srgbClr val="000000"/>
              </a:solidFill>
              <a:latin typeface="Corben" panose="020F0503020000020004"/>
              <a:ea typeface="Corben" panose="020F0503020000020004"/>
              <a:cs typeface="Corben" panose="020F0503020000020004"/>
              <a:sym typeface="Corben" panose="020F05030200000200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011445" y="3758747"/>
            <a:ext cx="826511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Данная грамота вручается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921778" y="6064918"/>
            <a:ext cx="844444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5072152" y="6302045"/>
            <a:ext cx="8143696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за успешное посещение мастер-класса (вставьте тему)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3253463" y="8447478"/>
            <a:ext cx="4647307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0935906" y="8607418"/>
            <a:ext cx="4647307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3253463" y="8792766"/>
            <a:ext cx="464730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Имя организатора мастер-класса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080383" y="8943181"/>
            <a:ext cx="4358353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Дата мастер-класса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12" name="Group 12"/>
          <p:cNvGrpSpPr/>
          <p:nvPr/>
        </p:nvGrpSpPr>
        <p:grpSpPr>
          <a:xfrm rot="0">
            <a:off x="6978896" y="1150042"/>
            <a:ext cx="4330209" cy="488298"/>
            <a:chOff x="0" y="0"/>
            <a:chExt cx="5773611" cy="6510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1064" cy="651064"/>
            </a:xfrm>
            <a:custGeom>
              <a:avLst/>
              <a:gdLst/>
              <a:ahLst/>
              <a:cxnLst/>
              <a:rect l="l" t="t" r="r" b="b"/>
              <a:pathLst>
                <a:path w="651064" h="651064">
                  <a:moveTo>
                    <a:pt x="0" y="0"/>
                  </a:moveTo>
                  <a:lnTo>
                    <a:pt x="651064" y="0"/>
                  </a:lnTo>
                  <a:lnTo>
                    <a:pt x="651064" y="651064"/>
                  </a:lnTo>
                  <a:lnTo>
                    <a:pt x="0" y="651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868363" y="28458"/>
              <a:ext cx="4905248" cy="610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15"/>
                </a:lnSpc>
              </a:pPr>
              <a:r>
                <a:rPr lang="en-US" sz="2725">
                  <a:solidFill>
                    <a:srgbClr val="000000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ОАО «‎Старт»‎</a:t>
              </a:r>
              <a:endParaRPr lang="en-US" sz="27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20495" y="1204783"/>
            <a:ext cx="1401227" cy="1739672"/>
          </a:xfrm>
          <a:custGeom>
            <a:avLst/>
            <a:gdLst/>
            <a:ahLst/>
            <a:cxnLst/>
            <a:rect l="l" t="t" r="r" b="b"/>
            <a:pathLst>
              <a:path w="1401227" h="1739672">
                <a:moveTo>
                  <a:pt x="0" y="0"/>
                </a:moveTo>
                <a:lnTo>
                  <a:pt x="1401227" y="0"/>
                </a:lnTo>
                <a:lnTo>
                  <a:pt x="1401227" y="1739672"/>
                </a:lnTo>
                <a:lnTo>
                  <a:pt x="0" y="173967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253950" y="5318736"/>
            <a:ext cx="1384692" cy="1817615"/>
          </a:xfrm>
          <a:custGeom>
            <a:avLst/>
            <a:gdLst/>
            <a:ahLst/>
            <a:cxnLst/>
            <a:rect l="l" t="t" r="r" b="b"/>
            <a:pathLst>
              <a:path w="1384692" h="1817615">
                <a:moveTo>
                  <a:pt x="0" y="0"/>
                </a:moveTo>
                <a:lnTo>
                  <a:pt x="1384692" y="0"/>
                </a:lnTo>
                <a:lnTo>
                  <a:pt x="1384692" y="1817615"/>
                </a:lnTo>
                <a:lnTo>
                  <a:pt x="0" y="181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257851" y="3373197"/>
            <a:ext cx="1376889" cy="1777674"/>
          </a:xfrm>
          <a:custGeom>
            <a:avLst/>
            <a:gdLst/>
            <a:ahLst/>
            <a:cxnLst/>
            <a:rect l="l" t="t" r="r" b="b"/>
            <a:pathLst>
              <a:path w="1376889" h="1777674">
                <a:moveTo>
                  <a:pt x="0" y="0"/>
                </a:moveTo>
                <a:lnTo>
                  <a:pt x="1376890" y="0"/>
                </a:lnTo>
                <a:lnTo>
                  <a:pt x="1376890" y="1777674"/>
                </a:lnTo>
                <a:lnTo>
                  <a:pt x="0" y="17776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280476" y="1137130"/>
            <a:ext cx="1331640" cy="1739672"/>
          </a:xfrm>
          <a:custGeom>
            <a:avLst/>
            <a:gdLst/>
            <a:ahLst/>
            <a:cxnLst/>
            <a:rect l="l" t="t" r="r" b="b"/>
            <a:pathLst>
              <a:path w="1331640" h="1739672">
                <a:moveTo>
                  <a:pt x="0" y="0"/>
                </a:moveTo>
                <a:lnTo>
                  <a:pt x="1331640" y="0"/>
                </a:lnTo>
                <a:lnTo>
                  <a:pt x="1331640" y="1739672"/>
                </a:lnTo>
                <a:lnTo>
                  <a:pt x="0" y="17396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991564" y="7399099"/>
            <a:ext cx="1347455" cy="1739672"/>
          </a:xfrm>
          <a:custGeom>
            <a:avLst/>
            <a:gdLst/>
            <a:ahLst/>
            <a:cxnLst/>
            <a:rect l="l" t="t" r="r" b="b"/>
            <a:pathLst>
              <a:path w="1347455" h="1739672">
                <a:moveTo>
                  <a:pt x="0" y="0"/>
                </a:moveTo>
                <a:lnTo>
                  <a:pt x="1347454" y="0"/>
                </a:lnTo>
                <a:lnTo>
                  <a:pt x="1347454" y="1739672"/>
                </a:lnTo>
                <a:lnTo>
                  <a:pt x="0" y="17396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615376" y="7443862"/>
            <a:ext cx="1257314" cy="1694909"/>
          </a:xfrm>
          <a:custGeom>
            <a:avLst/>
            <a:gdLst/>
            <a:ahLst/>
            <a:cxnLst/>
            <a:rect l="l" t="t" r="r" b="b"/>
            <a:pathLst>
              <a:path w="1257314" h="1694909">
                <a:moveTo>
                  <a:pt x="0" y="0"/>
                </a:moveTo>
                <a:lnTo>
                  <a:pt x="1257315" y="0"/>
                </a:lnTo>
                <a:lnTo>
                  <a:pt x="1257315" y="1694909"/>
                </a:lnTo>
                <a:lnTo>
                  <a:pt x="0" y="16949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63893" y="7361097"/>
            <a:ext cx="1373657" cy="1777674"/>
          </a:xfrm>
          <a:custGeom>
            <a:avLst/>
            <a:gdLst/>
            <a:ahLst/>
            <a:cxnLst/>
            <a:rect l="l" t="t" r="r" b="b"/>
            <a:pathLst>
              <a:path w="1373657" h="1777674">
                <a:moveTo>
                  <a:pt x="0" y="0"/>
                </a:moveTo>
                <a:lnTo>
                  <a:pt x="1373658" y="0"/>
                </a:lnTo>
                <a:lnTo>
                  <a:pt x="1373658" y="1777674"/>
                </a:lnTo>
                <a:lnTo>
                  <a:pt x="0" y="177767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986919" y="7380098"/>
            <a:ext cx="1268379" cy="1739672"/>
          </a:xfrm>
          <a:custGeom>
            <a:avLst/>
            <a:gdLst/>
            <a:ahLst/>
            <a:cxnLst/>
            <a:rect l="l" t="t" r="r" b="b"/>
            <a:pathLst>
              <a:path w="1268379" h="1739672">
                <a:moveTo>
                  <a:pt x="0" y="0"/>
                </a:moveTo>
                <a:lnTo>
                  <a:pt x="1268379" y="0"/>
                </a:lnTo>
                <a:lnTo>
                  <a:pt x="1268379" y="1739672"/>
                </a:lnTo>
                <a:lnTo>
                  <a:pt x="0" y="173967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002688" y="5318736"/>
            <a:ext cx="1325206" cy="1817615"/>
          </a:xfrm>
          <a:custGeom>
            <a:avLst/>
            <a:gdLst/>
            <a:ahLst/>
            <a:cxnLst/>
            <a:rect l="l" t="t" r="r" b="b"/>
            <a:pathLst>
              <a:path w="1325206" h="1817615">
                <a:moveTo>
                  <a:pt x="0" y="0"/>
                </a:moveTo>
                <a:lnTo>
                  <a:pt x="1325206" y="0"/>
                </a:lnTo>
                <a:lnTo>
                  <a:pt x="1325206" y="1817615"/>
                </a:lnTo>
                <a:lnTo>
                  <a:pt x="0" y="181761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599968" y="5441442"/>
            <a:ext cx="1288131" cy="1694909"/>
          </a:xfrm>
          <a:custGeom>
            <a:avLst/>
            <a:gdLst/>
            <a:ahLst/>
            <a:cxnLst/>
            <a:rect l="l" t="t" r="r" b="b"/>
            <a:pathLst>
              <a:path w="1288131" h="1694909">
                <a:moveTo>
                  <a:pt x="0" y="0"/>
                </a:moveTo>
                <a:lnTo>
                  <a:pt x="1288131" y="0"/>
                </a:lnTo>
                <a:lnTo>
                  <a:pt x="1288131" y="1694909"/>
                </a:lnTo>
                <a:lnTo>
                  <a:pt x="0" y="169490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14361" y="5441442"/>
            <a:ext cx="1272723" cy="1694909"/>
          </a:xfrm>
          <a:custGeom>
            <a:avLst/>
            <a:gdLst/>
            <a:ahLst/>
            <a:cxnLst/>
            <a:rect l="l" t="t" r="r" b="b"/>
            <a:pathLst>
              <a:path w="1272723" h="1694909">
                <a:moveTo>
                  <a:pt x="0" y="0"/>
                </a:moveTo>
                <a:lnTo>
                  <a:pt x="1272722" y="0"/>
                </a:lnTo>
                <a:lnTo>
                  <a:pt x="1272722" y="1694909"/>
                </a:lnTo>
                <a:lnTo>
                  <a:pt x="0" y="169490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980125" y="5441442"/>
            <a:ext cx="1281968" cy="1694909"/>
          </a:xfrm>
          <a:custGeom>
            <a:avLst/>
            <a:gdLst/>
            <a:ahLst/>
            <a:cxnLst/>
            <a:rect l="l" t="t" r="r" b="b"/>
            <a:pathLst>
              <a:path w="1281968" h="1694909">
                <a:moveTo>
                  <a:pt x="0" y="0"/>
                </a:moveTo>
                <a:lnTo>
                  <a:pt x="1281967" y="0"/>
                </a:lnTo>
                <a:lnTo>
                  <a:pt x="1281967" y="1694909"/>
                </a:lnTo>
                <a:lnTo>
                  <a:pt x="0" y="169490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016603" y="3422982"/>
            <a:ext cx="1297376" cy="1694909"/>
          </a:xfrm>
          <a:custGeom>
            <a:avLst/>
            <a:gdLst/>
            <a:ahLst/>
            <a:cxnLst/>
            <a:rect l="l" t="t" r="r" b="b"/>
            <a:pathLst>
              <a:path w="1297376" h="1694909">
                <a:moveTo>
                  <a:pt x="0" y="0"/>
                </a:moveTo>
                <a:lnTo>
                  <a:pt x="1297376" y="0"/>
                </a:lnTo>
                <a:lnTo>
                  <a:pt x="1297376" y="1694909"/>
                </a:lnTo>
                <a:lnTo>
                  <a:pt x="0" y="169490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51916" y="3313794"/>
            <a:ext cx="1384234" cy="1804097"/>
          </a:xfrm>
          <a:custGeom>
            <a:avLst/>
            <a:gdLst/>
            <a:ahLst/>
            <a:cxnLst/>
            <a:rect l="l" t="t" r="r" b="b"/>
            <a:pathLst>
              <a:path w="1384234" h="1804097">
                <a:moveTo>
                  <a:pt x="0" y="0"/>
                </a:moveTo>
                <a:lnTo>
                  <a:pt x="1384235" y="0"/>
                </a:lnTo>
                <a:lnTo>
                  <a:pt x="1384235" y="1804097"/>
                </a:lnTo>
                <a:lnTo>
                  <a:pt x="0" y="180409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216893" y="3313794"/>
            <a:ext cx="1467658" cy="1793805"/>
          </a:xfrm>
          <a:custGeom>
            <a:avLst/>
            <a:gdLst/>
            <a:ahLst/>
            <a:cxnLst/>
            <a:rect l="l" t="t" r="r" b="b"/>
            <a:pathLst>
              <a:path w="1467658" h="1793805">
                <a:moveTo>
                  <a:pt x="0" y="0"/>
                </a:moveTo>
                <a:lnTo>
                  <a:pt x="1467658" y="0"/>
                </a:lnTo>
                <a:lnTo>
                  <a:pt x="1467658" y="1793805"/>
                </a:lnTo>
                <a:lnTo>
                  <a:pt x="0" y="179380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947444" y="3313794"/>
            <a:ext cx="1347329" cy="1829706"/>
          </a:xfrm>
          <a:custGeom>
            <a:avLst/>
            <a:gdLst/>
            <a:ahLst/>
            <a:cxnLst/>
            <a:rect l="l" t="t" r="r" b="b"/>
            <a:pathLst>
              <a:path w="1347329" h="1829706">
                <a:moveTo>
                  <a:pt x="0" y="0"/>
                </a:moveTo>
                <a:lnTo>
                  <a:pt x="1347329" y="0"/>
                </a:lnTo>
                <a:lnTo>
                  <a:pt x="1347329" y="1829706"/>
                </a:lnTo>
                <a:lnTo>
                  <a:pt x="0" y="1829706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976502" y="1028700"/>
            <a:ext cx="1377578" cy="1812603"/>
          </a:xfrm>
          <a:custGeom>
            <a:avLst/>
            <a:gdLst/>
            <a:ahLst/>
            <a:cxnLst/>
            <a:rect l="l" t="t" r="r" b="b"/>
            <a:pathLst>
              <a:path w="1377578" h="1812603">
                <a:moveTo>
                  <a:pt x="0" y="0"/>
                </a:moveTo>
                <a:lnTo>
                  <a:pt x="1377578" y="0"/>
                </a:lnTo>
                <a:lnTo>
                  <a:pt x="1377578" y="1812603"/>
                </a:lnTo>
                <a:lnTo>
                  <a:pt x="0" y="1812603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550662" y="1159512"/>
            <a:ext cx="1386744" cy="1694909"/>
          </a:xfrm>
          <a:custGeom>
            <a:avLst/>
            <a:gdLst/>
            <a:ahLst/>
            <a:cxnLst/>
            <a:rect l="l" t="t" r="r" b="b"/>
            <a:pathLst>
              <a:path w="1386744" h="1694909">
                <a:moveTo>
                  <a:pt x="0" y="0"/>
                </a:moveTo>
                <a:lnTo>
                  <a:pt x="1386743" y="0"/>
                </a:lnTo>
                <a:lnTo>
                  <a:pt x="1386743" y="1694909"/>
                </a:lnTo>
                <a:lnTo>
                  <a:pt x="0" y="1694909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260424" y="1114749"/>
            <a:ext cx="1380596" cy="1829706"/>
          </a:xfrm>
          <a:custGeom>
            <a:avLst/>
            <a:gdLst/>
            <a:ahLst/>
            <a:cxnLst/>
            <a:rect l="l" t="t" r="r" b="b"/>
            <a:pathLst>
              <a:path w="1380596" h="1829706">
                <a:moveTo>
                  <a:pt x="0" y="0"/>
                </a:moveTo>
                <a:lnTo>
                  <a:pt x="1380596" y="0"/>
                </a:lnTo>
                <a:lnTo>
                  <a:pt x="1380596" y="1829706"/>
                </a:lnTo>
                <a:lnTo>
                  <a:pt x="0" y="1829706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253950" y="7316808"/>
            <a:ext cx="1384692" cy="1821963"/>
          </a:xfrm>
          <a:custGeom>
            <a:avLst/>
            <a:gdLst/>
            <a:ahLst/>
            <a:cxnLst/>
            <a:rect l="l" t="t" r="r" b="b"/>
            <a:pathLst>
              <a:path w="1384692" h="1821963">
                <a:moveTo>
                  <a:pt x="0" y="0"/>
                </a:moveTo>
                <a:lnTo>
                  <a:pt x="1384692" y="0"/>
                </a:lnTo>
                <a:lnTo>
                  <a:pt x="1384692" y="1821963"/>
                </a:lnTo>
                <a:lnTo>
                  <a:pt x="0" y="1821963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 rot="0">
            <a:off x="1028700" y="806770"/>
            <a:ext cx="6845620" cy="3683070"/>
            <a:chOff x="0" y="0"/>
            <a:chExt cx="9127493" cy="4910761"/>
          </a:xfrm>
        </p:grpSpPr>
        <p:sp>
          <p:nvSpPr>
            <p:cNvPr id="23" name="TextBox 23"/>
            <p:cNvSpPr txBox="1"/>
            <p:nvPr/>
          </p:nvSpPr>
          <p:spPr>
            <a:xfrm>
              <a:off x="0" y="0"/>
              <a:ext cx="8568693" cy="3901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2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Страница ресурсов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58800" y="4461181"/>
              <a:ext cx="8568693" cy="449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30"/>
                </a:lnSpc>
              </a:pPr>
              <a:endParaRPr lang="en-US" sz="2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806770"/>
            <a:ext cx="6426520" cy="3686246"/>
            <a:chOff x="0" y="0"/>
            <a:chExt cx="8568693" cy="4914994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8568693" cy="3901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2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Страница ресурсов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465414"/>
              <a:ext cx="8568693" cy="449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30"/>
                </a:lnSpc>
              </a:pPr>
              <a:endParaRPr lang="en-US" sz="2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8345876" y="1143000"/>
            <a:ext cx="228600" cy="22860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3962839" y="1000125"/>
            <a:ext cx="3094162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en-US" sz="292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C для конфетти</a:t>
            </a:r>
            <a:endParaRPr lang="en-US" sz="2925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grpSp>
        <p:nvGrpSpPr>
          <p:cNvPr id="8" name="Group 8"/>
          <p:cNvGrpSpPr/>
          <p:nvPr/>
        </p:nvGrpSpPr>
        <p:grpSpPr>
          <a:xfrm rot="0">
            <a:off x="13376938" y="1143000"/>
            <a:ext cx="228600" cy="22860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8345876" y="3058311"/>
            <a:ext cx="228600" cy="22860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3962839" y="2915436"/>
            <a:ext cx="309416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O для пузырей</a:t>
            </a:r>
            <a:endParaRPr lang="en-US" sz="30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grpSp>
        <p:nvGrpSpPr>
          <p:cNvPr id="13" name="Group 13"/>
          <p:cNvGrpSpPr/>
          <p:nvPr/>
        </p:nvGrpSpPr>
        <p:grpSpPr>
          <a:xfrm rot="0">
            <a:off x="13376938" y="3058311"/>
            <a:ext cx="228600" cy="22860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8931778" y="1000125"/>
            <a:ext cx="399064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B для размытия</a:t>
            </a:r>
            <a:endParaRPr lang="en-US" sz="30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931778" y="2915436"/>
            <a:ext cx="3990647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0"/>
              </a:lnSpc>
            </a:pPr>
            <a:r>
              <a:rPr lang="en-US" sz="232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D для барабанной дроби</a:t>
            </a:r>
            <a:endParaRPr lang="en-US" sz="2325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931778" y="4830747"/>
            <a:ext cx="399064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Q для тишины</a:t>
            </a:r>
            <a:endParaRPr lang="en-US" sz="30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grpSp>
        <p:nvGrpSpPr>
          <p:cNvPr id="18" name="Group 18"/>
          <p:cNvGrpSpPr/>
          <p:nvPr/>
        </p:nvGrpSpPr>
        <p:grpSpPr>
          <a:xfrm rot="0">
            <a:off x="8345876" y="4973622"/>
            <a:ext cx="228600" cy="22860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8931778" y="6746058"/>
            <a:ext cx="832752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Любое число 0-9 для таймера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21" name="Group 21"/>
          <p:cNvGrpSpPr/>
          <p:nvPr/>
        </p:nvGrpSpPr>
        <p:grpSpPr>
          <a:xfrm rot="0">
            <a:off x="8345876" y="6888933"/>
            <a:ext cx="228600" cy="228600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3962839" y="4830747"/>
            <a:ext cx="3094162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en-US" sz="2925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X для закрытия</a:t>
            </a:r>
            <a:endParaRPr lang="en-US" sz="2925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grpSp>
        <p:nvGrpSpPr>
          <p:cNvPr id="24" name="Group 24"/>
          <p:cNvGrpSpPr/>
          <p:nvPr/>
        </p:nvGrpSpPr>
        <p:grpSpPr>
          <a:xfrm rot="0">
            <a:off x="13376938" y="4973622"/>
            <a:ext cx="228600" cy="228600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806770"/>
            <a:ext cx="6426520" cy="3666402"/>
            <a:chOff x="0" y="0"/>
            <a:chExt cx="8568693" cy="4888536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8568693" cy="3901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20"/>
                </a:lnSpc>
              </a:pPr>
              <a:r>
                <a:rPr lang="en-US" sz="9600">
                  <a:solidFill>
                    <a:srgbClr val="000000"/>
                  </a:solidFill>
                  <a:latin typeface="Corben" panose="020F0503020000020004"/>
                  <a:ea typeface="Corben" panose="020F0503020000020004"/>
                  <a:cs typeface="Corben" panose="020F0503020000020004"/>
                  <a:sym typeface="Corben" panose="020F0503020000020004"/>
                </a:rPr>
                <a:t>Страница ресурсов</a:t>
              </a:r>
              <a:endParaRPr lang="en-US" sz="9600">
                <a:solidFill>
                  <a:srgbClr val="000000"/>
                </a:solidFill>
                <a:latin typeface="Corben" panose="020F0503020000020004"/>
                <a:ea typeface="Corben" panose="020F0503020000020004"/>
                <a:cs typeface="Corben" panose="020F0503020000020004"/>
                <a:sym typeface="Corben" panose="020F0503020000020004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0800" y="4455889"/>
              <a:ext cx="8207311" cy="4326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5"/>
                </a:lnSpc>
              </a:pPr>
              <a:endParaRPr lang="en-US" sz="19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108430" y="1009650"/>
            <a:ext cx="6155483" cy="65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Нажмите три точки в верхнем правом углу экрана и выберите «Презентация и запись».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108430" y="2091714"/>
            <a:ext cx="6155483" cy="98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Нажмите «Перейти в студию записи», где вы можете выбрать источник видео и аудио для видеопрезентации.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108430" y="3495246"/>
            <a:ext cx="6155483" cy="65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Не стесняйтесь выбрать вариант «Без камеры» и записать только голос.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08430" y="4577310"/>
            <a:ext cx="6155483" cy="65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Начните запись и нажимайте на паузу в течение этого процесса, если нужно.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08430" y="5659374"/>
            <a:ext cx="6155483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После того как закончите, скачайте презентацию Canva в формате MP4 или получите ссылку на презентацию с голосом и поделитесь ей с другими.</a:t>
            </a:r>
            <a:endParaRPr lang="en-US" sz="2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08430" y="6986706"/>
            <a:ext cx="6155483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16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 редакторе можно записать и видео! Перейдите в «Загрузки» и нажмите «Записать себя».</a:t>
            </a:r>
            <a:endParaRPr lang="en-US" sz="16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9553222" y="1223169"/>
            <a:ext cx="228600" cy="22860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9553222" y="2465967"/>
            <a:ext cx="228600" cy="22860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grpSp>
        <p:nvGrpSpPr>
          <p:cNvPr id="15" name="Group 15"/>
          <p:cNvGrpSpPr/>
          <p:nvPr/>
        </p:nvGrpSpPr>
        <p:grpSpPr>
          <a:xfrm rot="0">
            <a:off x="9553222" y="3708765"/>
            <a:ext cx="228600" cy="228600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grpSp>
        <p:nvGrpSpPr>
          <p:cNvPr id="17" name="Group 17"/>
          <p:cNvGrpSpPr/>
          <p:nvPr/>
        </p:nvGrpSpPr>
        <p:grpSpPr>
          <a:xfrm rot="0">
            <a:off x="9553222" y="4790829"/>
            <a:ext cx="228600" cy="228600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grpSp>
        <p:nvGrpSpPr>
          <p:cNvPr id="19" name="Group 19"/>
          <p:cNvGrpSpPr/>
          <p:nvPr/>
        </p:nvGrpSpPr>
        <p:grpSpPr>
          <a:xfrm rot="0">
            <a:off x="9553222" y="6033627"/>
            <a:ext cx="228600" cy="228600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  <p:grpSp>
        <p:nvGrpSpPr>
          <p:cNvPr id="21" name="Group 21"/>
          <p:cNvGrpSpPr/>
          <p:nvPr/>
        </p:nvGrpSpPr>
        <p:grpSpPr>
          <a:xfrm rot="0">
            <a:off x="9553222" y="7276425"/>
            <a:ext cx="228600" cy="228600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9490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5522</Words>
  <Application>WPS Presentation</Application>
  <PresentationFormat>On-screen Show (4:3)</PresentationFormat>
  <Paragraphs>221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Montserrat</vt:lpstr>
      <vt:lpstr>Corben</vt:lpstr>
      <vt:lpstr>Montserrat Medium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Желтый Розовый и Голубой Школьные Принадлежности Обо Мне Бланк Презентация на Тему Образования</dc:title>
  <dc:creator/>
  <cp:lastModifiedBy>wps_ap_test_251126_0119</cp:lastModifiedBy>
  <cp:revision>2</cp:revision>
  <dcterms:created xsi:type="dcterms:W3CDTF">2006-08-16T00:00:00Z</dcterms:created>
  <dcterms:modified xsi:type="dcterms:W3CDTF">2026-02-06T02:07:33Z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F4FE6C20F4404A88AAE053FEA3291014_12</vt:lpwstr>
  </property>
  <property fmtid="{D5CDD505-2E9C-101B-9397-08002B2CF9AE}" pid="3" name="KSOProductBuildVer">
    <vt:lpwstr>1033-12.1.0.25180</vt:lpwstr>
  </property>
</Properties>
</file>