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media/image13.svg" ContentType="image/svg+xml"/>
  <Override PartName="/ppt/media/image22.svg" ContentType="image/svg+xml"/>
  <Override PartName="/ppt/media/image24.svg" ContentType="image/svg+xml"/>
  <Override PartName="/ppt/media/image26.svg" ContentType="image/svg+xml"/>
  <Override PartName="/ppt/media/image28.svg" ContentType="image/svg+xml"/>
  <Override PartName="/ppt/media/image3.svg" ContentType="image/svg+xml"/>
  <Override PartName="/ppt/media/image30.svg" ContentType="image/svg+xml"/>
  <Override PartName="/ppt/media/image32.svg" ContentType="image/svg+xml"/>
  <Override PartName="/ppt/media/image34.svg" ContentType="image/svg+xml"/>
  <Override PartName="/ppt/media/image36.svg" ContentType="image/svg+xml"/>
  <Override PartName="/ppt/media/image38.svg" ContentType="image/svg+xml"/>
  <Override PartName="/ppt/media/image40.svg" ContentType="image/svg+xml"/>
  <Override PartName="/ppt/media/image42.svg" ContentType="image/svg+xml"/>
  <Override PartName="/ppt/media/image44.svg" ContentType="image/svg+xml"/>
  <Override PartName="/ppt/media/image46.svg" ContentType="image/svg+xml"/>
  <Override PartName="/ppt/media/image48.svg" ContentType="image/svg+xml"/>
  <Override PartName="/ppt/media/image5.svg" ContentType="image/svg+xml"/>
  <Override PartName="/ppt/media/image50.svg" ContentType="image/svg+xml"/>
  <Override PartName="/ppt/media/image52.svg" ContentType="image/svg+xml"/>
  <Override PartName="/ppt/media/image54.svg" ContentType="image/svg+xml"/>
  <Override PartName="/ppt/media/image56.svg" ContentType="image/svg+xml"/>
  <Override PartName="/ppt/media/image58.svg" ContentType="image/svg+xml"/>
  <Override PartName="/ppt/media/image60.svg" ContentType="image/svg+xml"/>
  <Override PartName="/ppt/media/image62.svg" ContentType="image/svg+xml"/>
  <Override PartName="/ppt/media/image64.svg" ContentType="image/svg+xml"/>
  <Override PartName="/ppt/media/image66.svg" ContentType="image/svg+xml"/>
  <Override PartName="/ppt/media/image68.svg" ContentType="image/svg+xml"/>
  <Override PartName="/ppt/media/image7.svg" ContentType="image/svg+xml"/>
  <Override PartName="/ppt/media/image70.svg" ContentType="image/svg+xml"/>
  <Override PartName="/ppt/media/image72.svg" ContentType="image/svg+xml"/>
  <Override PartName="/ppt/media/image74.svg" ContentType="image/svg+xml"/>
  <Override PartName="/ppt/media/image76.svg" ContentType="image/svg+xml"/>
  <Override PartName="/ppt/media/image78.svg" ContentType="image/svg+xml"/>
  <Override PartName="/ppt/media/image80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18288000" cy="10287000"/>
  <p:notesSz cx="6858000" cy="9144000"/>
  <p:embeddedFontLst>
    <p:embeddedFont>
      <p:font typeface="Forum" panose="02000000000000000000"/>
      <p:regular r:id="rId24"/>
    </p:embeddedFont>
    <p:embeddedFont>
      <p:font typeface="Calibri" panose="020F050202020403020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font" Target="fonts/font5.fntdata"/><Relationship Id="rId27" Type="http://schemas.openxmlformats.org/officeDocument/2006/relationships/font" Target="fonts/font4.fntdata"/><Relationship Id="rId26" Type="http://schemas.openxmlformats.org/officeDocument/2006/relationships/font" Target="fonts/font3.fntdata"/><Relationship Id="rId25" Type="http://schemas.openxmlformats.org/officeDocument/2006/relationships/font" Target="fonts/font2.fntdata"/><Relationship Id="rId24" Type="http://schemas.openxmlformats.org/officeDocument/2006/relationships/font" Target="fonts/font1.fntdata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10.png"/><Relationship Id="rId4" Type="http://schemas.openxmlformats.org/officeDocument/2006/relationships/image" Target="../media/image5.svg"/><Relationship Id="rId3" Type="http://schemas.openxmlformats.org/officeDocument/2006/relationships/image" Target="../media/image9.png"/><Relationship Id="rId2" Type="http://schemas.openxmlformats.org/officeDocument/2006/relationships/image" Target="../media/image3.svg"/><Relationship Id="rId1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4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29.png"/><Relationship Id="rId8" Type="http://schemas.openxmlformats.org/officeDocument/2006/relationships/image" Target="../media/image28.svg"/><Relationship Id="rId7" Type="http://schemas.openxmlformats.org/officeDocument/2006/relationships/image" Target="../media/image27.png"/><Relationship Id="rId61" Type="http://schemas.openxmlformats.org/officeDocument/2006/relationships/slideLayout" Target="../slideLayouts/slideLayout7.xml"/><Relationship Id="rId60" Type="http://schemas.openxmlformats.org/officeDocument/2006/relationships/image" Target="../media/image80.svg"/><Relationship Id="rId6" Type="http://schemas.openxmlformats.org/officeDocument/2006/relationships/image" Target="../media/image26.svg"/><Relationship Id="rId59" Type="http://schemas.openxmlformats.org/officeDocument/2006/relationships/image" Target="../media/image79.png"/><Relationship Id="rId58" Type="http://schemas.openxmlformats.org/officeDocument/2006/relationships/image" Target="../media/image78.svg"/><Relationship Id="rId57" Type="http://schemas.openxmlformats.org/officeDocument/2006/relationships/image" Target="../media/image77.png"/><Relationship Id="rId56" Type="http://schemas.openxmlformats.org/officeDocument/2006/relationships/image" Target="../media/image76.svg"/><Relationship Id="rId55" Type="http://schemas.openxmlformats.org/officeDocument/2006/relationships/image" Target="../media/image75.png"/><Relationship Id="rId54" Type="http://schemas.openxmlformats.org/officeDocument/2006/relationships/image" Target="../media/image74.svg"/><Relationship Id="rId53" Type="http://schemas.openxmlformats.org/officeDocument/2006/relationships/image" Target="../media/image73.png"/><Relationship Id="rId52" Type="http://schemas.openxmlformats.org/officeDocument/2006/relationships/image" Target="../media/image72.svg"/><Relationship Id="rId51" Type="http://schemas.openxmlformats.org/officeDocument/2006/relationships/image" Target="../media/image71.png"/><Relationship Id="rId50" Type="http://schemas.openxmlformats.org/officeDocument/2006/relationships/image" Target="../media/image70.svg"/><Relationship Id="rId5" Type="http://schemas.openxmlformats.org/officeDocument/2006/relationships/image" Target="../media/image25.png"/><Relationship Id="rId49" Type="http://schemas.openxmlformats.org/officeDocument/2006/relationships/image" Target="../media/image69.png"/><Relationship Id="rId48" Type="http://schemas.openxmlformats.org/officeDocument/2006/relationships/image" Target="../media/image68.svg"/><Relationship Id="rId47" Type="http://schemas.openxmlformats.org/officeDocument/2006/relationships/image" Target="../media/image67.png"/><Relationship Id="rId46" Type="http://schemas.openxmlformats.org/officeDocument/2006/relationships/image" Target="../media/image66.svg"/><Relationship Id="rId45" Type="http://schemas.openxmlformats.org/officeDocument/2006/relationships/image" Target="../media/image65.png"/><Relationship Id="rId44" Type="http://schemas.openxmlformats.org/officeDocument/2006/relationships/image" Target="../media/image64.svg"/><Relationship Id="rId43" Type="http://schemas.openxmlformats.org/officeDocument/2006/relationships/image" Target="../media/image63.png"/><Relationship Id="rId42" Type="http://schemas.openxmlformats.org/officeDocument/2006/relationships/image" Target="../media/image62.svg"/><Relationship Id="rId41" Type="http://schemas.openxmlformats.org/officeDocument/2006/relationships/image" Target="../media/image61.png"/><Relationship Id="rId40" Type="http://schemas.openxmlformats.org/officeDocument/2006/relationships/image" Target="../media/image60.svg"/><Relationship Id="rId4" Type="http://schemas.openxmlformats.org/officeDocument/2006/relationships/image" Target="../media/image24.svg"/><Relationship Id="rId39" Type="http://schemas.openxmlformats.org/officeDocument/2006/relationships/image" Target="../media/image59.png"/><Relationship Id="rId38" Type="http://schemas.openxmlformats.org/officeDocument/2006/relationships/image" Target="../media/image58.svg"/><Relationship Id="rId37" Type="http://schemas.openxmlformats.org/officeDocument/2006/relationships/image" Target="../media/image57.png"/><Relationship Id="rId36" Type="http://schemas.openxmlformats.org/officeDocument/2006/relationships/image" Target="../media/image56.svg"/><Relationship Id="rId35" Type="http://schemas.openxmlformats.org/officeDocument/2006/relationships/image" Target="../media/image55.png"/><Relationship Id="rId34" Type="http://schemas.openxmlformats.org/officeDocument/2006/relationships/image" Target="../media/image54.svg"/><Relationship Id="rId33" Type="http://schemas.openxmlformats.org/officeDocument/2006/relationships/image" Target="../media/image53.png"/><Relationship Id="rId32" Type="http://schemas.openxmlformats.org/officeDocument/2006/relationships/image" Target="../media/image52.svg"/><Relationship Id="rId31" Type="http://schemas.openxmlformats.org/officeDocument/2006/relationships/image" Target="../media/image51.png"/><Relationship Id="rId30" Type="http://schemas.openxmlformats.org/officeDocument/2006/relationships/image" Target="../media/image50.svg"/><Relationship Id="rId3" Type="http://schemas.openxmlformats.org/officeDocument/2006/relationships/image" Target="../media/image23.png"/><Relationship Id="rId29" Type="http://schemas.openxmlformats.org/officeDocument/2006/relationships/image" Target="../media/image49.png"/><Relationship Id="rId28" Type="http://schemas.openxmlformats.org/officeDocument/2006/relationships/image" Target="../media/image48.svg"/><Relationship Id="rId27" Type="http://schemas.openxmlformats.org/officeDocument/2006/relationships/image" Target="../media/image47.png"/><Relationship Id="rId26" Type="http://schemas.openxmlformats.org/officeDocument/2006/relationships/image" Target="../media/image46.svg"/><Relationship Id="rId25" Type="http://schemas.openxmlformats.org/officeDocument/2006/relationships/image" Target="../media/image45.png"/><Relationship Id="rId24" Type="http://schemas.openxmlformats.org/officeDocument/2006/relationships/image" Target="../media/image44.svg"/><Relationship Id="rId23" Type="http://schemas.openxmlformats.org/officeDocument/2006/relationships/image" Target="../media/image43.png"/><Relationship Id="rId22" Type="http://schemas.openxmlformats.org/officeDocument/2006/relationships/image" Target="../media/image42.svg"/><Relationship Id="rId21" Type="http://schemas.openxmlformats.org/officeDocument/2006/relationships/image" Target="../media/image41.png"/><Relationship Id="rId20" Type="http://schemas.openxmlformats.org/officeDocument/2006/relationships/image" Target="../media/image40.svg"/><Relationship Id="rId2" Type="http://schemas.openxmlformats.org/officeDocument/2006/relationships/image" Target="../media/image22.svg"/><Relationship Id="rId19" Type="http://schemas.openxmlformats.org/officeDocument/2006/relationships/image" Target="../media/image39.png"/><Relationship Id="rId18" Type="http://schemas.openxmlformats.org/officeDocument/2006/relationships/image" Target="../media/image38.svg"/><Relationship Id="rId17" Type="http://schemas.openxmlformats.org/officeDocument/2006/relationships/image" Target="../media/image37.png"/><Relationship Id="rId16" Type="http://schemas.openxmlformats.org/officeDocument/2006/relationships/image" Target="../media/image36.svg"/><Relationship Id="rId15" Type="http://schemas.openxmlformats.org/officeDocument/2006/relationships/image" Target="../media/image35.png"/><Relationship Id="rId14" Type="http://schemas.openxmlformats.org/officeDocument/2006/relationships/image" Target="../media/image34.svg"/><Relationship Id="rId13" Type="http://schemas.openxmlformats.org/officeDocument/2006/relationships/image" Target="../media/image33.png"/><Relationship Id="rId12" Type="http://schemas.openxmlformats.org/officeDocument/2006/relationships/image" Target="../media/image32.svg"/><Relationship Id="rId11" Type="http://schemas.openxmlformats.org/officeDocument/2006/relationships/image" Target="../media/image31.png"/><Relationship Id="rId10" Type="http://schemas.openxmlformats.org/officeDocument/2006/relationships/image" Target="../media/image30.svg"/><Relationship Id="rId1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1"/>
            <a:stretch>
              <a:fillRect b="-18555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382415" y="1744598"/>
            <a:ext cx="11782370" cy="4383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715"/>
              </a:lnSpc>
            </a:pPr>
            <a:r>
              <a:rPr lang="en-US" sz="14290" spc="-142">
                <a:solidFill>
                  <a:srgbClr val="FFFFFF"/>
                </a:solidFill>
                <a:latin typeface="Crimson Roman" panose="02030503060406020304"/>
                <a:ea typeface="Crimson Roman" panose="02030503060406020304"/>
                <a:cs typeface="Crimson Roman" panose="02030503060406020304"/>
                <a:sym typeface="Crimson Roman" panose="02030503060406020304"/>
              </a:rPr>
              <a:t>Техкомпания «Бизнес парк»</a:t>
            </a:r>
            <a:endParaRPr lang="en-US" sz="14290" spc="-142">
              <a:solidFill>
                <a:srgbClr val="FFFFFF"/>
              </a:solidFill>
              <a:latin typeface="Crimson Roman" panose="02030503060406020304"/>
              <a:ea typeface="Crimson Roman" panose="02030503060406020304"/>
              <a:cs typeface="Crimson Roman" panose="02030503060406020304"/>
              <a:sym typeface="Crimson Roman" panose="02030503060406020304"/>
            </a:endParaRPr>
          </a:p>
        </p:txBody>
      </p:sp>
      <p:grpSp>
        <p:nvGrpSpPr>
          <p:cNvPr id="4" name="Group 4"/>
          <p:cNvGrpSpPr/>
          <p:nvPr/>
        </p:nvGrpSpPr>
        <p:grpSpPr>
          <a:xfrm rot="0">
            <a:off x="1382415" y="8274032"/>
            <a:ext cx="15387452" cy="984268"/>
            <a:chOff x="0" y="0"/>
            <a:chExt cx="20516603" cy="1312357"/>
          </a:xfrm>
        </p:grpSpPr>
        <p:sp>
          <p:nvSpPr>
            <p:cNvPr id="5" name="TextBox 5"/>
            <p:cNvSpPr txBox="1"/>
            <p:nvPr/>
          </p:nvSpPr>
          <p:spPr>
            <a:xfrm>
              <a:off x="0" y="595442"/>
              <a:ext cx="17472660" cy="7169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480"/>
                </a:lnSpc>
                <a:spcBef>
                  <a:spcPct val="0"/>
                </a:spcBef>
              </a:pPr>
              <a:r>
                <a:rPr lang="en-US" sz="3200">
                  <a:solidFill>
                    <a:srgbClr val="FFFFFF"/>
                  </a:solidFill>
                  <a:latin typeface="Forum" panose="02000000000000000000"/>
                  <a:ea typeface="Forum" panose="02000000000000000000"/>
                  <a:cs typeface="Forum" panose="02000000000000000000"/>
                  <a:sym typeface="Forum" panose="02000000000000000000"/>
                </a:rPr>
                <a:t>ПО, с которым вы никогда раньше не сталкивались</a:t>
              </a:r>
              <a:endParaRPr lang="en-US" sz="3200">
                <a:solidFill>
                  <a:srgbClr val="FFFFFF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endParaRPr>
            </a:p>
          </p:txBody>
        </p:sp>
        <p:sp>
          <p:nvSpPr>
            <p:cNvPr id="6" name="AutoShape 6"/>
            <p:cNvSpPr/>
            <p:nvPr/>
          </p:nvSpPr>
          <p:spPr>
            <a:xfrm>
              <a:off x="0" y="0"/>
              <a:ext cx="20516603" cy="0"/>
            </a:xfrm>
            <a:prstGeom prst="line">
              <a:avLst/>
            </a:prstGeom>
            <a:ln w="12700" cap="rnd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095043" y="5143500"/>
            <a:ext cx="476681" cy="476681"/>
          </a:xfrm>
          <a:custGeom>
            <a:avLst/>
            <a:gdLst/>
            <a:ahLst/>
            <a:cxnLst/>
            <a:rect l="l" t="t" r="r" b="b"/>
            <a:pathLst>
              <a:path w="476681" h="476681">
                <a:moveTo>
                  <a:pt x="0" y="0"/>
                </a:moveTo>
                <a:lnTo>
                  <a:pt x="476681" y="0"/>
                </a:lnTo>
                <a:lnTo>
                  <a:pt x="476681" y="476681"/>
                </a:lnTo>
                <a:lnTo>
                  <a:pt x="0" y="476681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2685137" y="5143500"/>
            <a:ext cx="364011" cy="476681"/>
          </a:xfrm>
          <a:custGeom>
            <a:avLst/>
            <a:gdLst/>
            <a:ahLst/>
            <a:cxnLst/>
            <a:rect l="l" t="t" r="r" b="b"/>
            <a:pathLst>
              <a:path w="364011" h="476681">
                <a:moveTo>
                  <a:pt x="0" y="0"/>
                </a:moveTo>
                <a:lnTo>
                  <a:pt x="364011" y="0"/>
                </a:lnTo>
                <a:lnTo>
                  <a:pt x="364011" y="476681"/>
                </a:lnTo>
                <a:lnTo>
                  <a:pt x="0" y="4766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00250" y="5143500"/>
            <a:ext cx="473214" cy="476681"/>
          </a:xfrm>
          <a:custGeom>
            <a:avLst/>
            <a:gdLst/>
            <a:ahLst/>
            <a:cxnLst/>
            <a:rect l="l" t="t" r="r" b="b"/>
            <a:pathLst>
              <a:path w="473214" h="476681">
                <a:moveTo>
                  <a:pt x="0" y="0"/>
                </a:moveTo>
                <a:lnTo>
                  <a:pt x="473214" y="0"/>
                </a:lnTo>
                <a:lnTo>
                  <a:pt x="473214" y="476681"/>
                </a:lnTo>
                <a:lnTo>
                  <a:pt x="0" y="47668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 rot="0">
            <a:off x="1500250" y="1471355"/>
            <a:ext cx="8424851" cy="2388929"/>
            <a:chOff x="0" y="0"/>
            <a:chExt cx="11233135" cy="3185239"/>
          </a:xfrm>
        </p:grpSpPr>
        <p:sp>
          <p:nvSpPr>
            <p:cNvPr id="6" name="TextBox 6"/>
            <p:cNvSpPr txBox="1"/>
            <p:nvPr/>
          </p:nvSpPr>
          <p:spPr>
            <a:xfrm>
              <a:off x="0" y="-114300"/>
              <a:ext cx="6213350" cy="15367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700"/>
                </a:lnSpc>
              </a:pPr>
              <a:r>
                <a:rPr lang="en-US" sz="7000" spc="-70">
                  <a:solidFill>
                    <a:srgbClr val="000000"/>
                  </a:solidFill>
                  <a:latin typeface="Crimson Roman" panose="02030503060406020304"/>
                  <a:ea typeface="Crimson Roman" panose="02030503060406020304"/>
                  <a:cs typeface="Crimson Roman" panose="02030503060406020304"/>
                  <a:sym typeface="Crimson Roman" panose="02030503060406020304"/>
                </a:rPr>
                <a:t>Проблемы</a:t>
              </a:r>
              <a:endParaRPr lang="en-US" sz="7000" spc="-70">
                <a:solidFill>
                  <a:srgbClr val="000000"/>
                </a:solidFill>
                <a:latin typeface="Crimson Roman" panose="02030503060406020304"/>
                <a:ea typeface="Crimson Roman" panose="02030503060406020304"/>
                <a:cs typeface="Crimson Roman" panose="02030503060406020304"/>
                <a:sym typeface="Crimson Roman" panose="02030503060406020304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902116"/>
              <a:ext cx="11233135" cy="13089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20"/>
                </a:lnSpc>
              </a:pPr>
              <a:r>
                <a:rPr lang="en-US" sz="2800">
                  <a:solidFill>
                    <a:srgbClr val="000000"/>
                  </a:solidFill>
                  <a:latin typeface="Forum" panose="02000000000000000000"/>
                  <a:ea typeface="Forum" panose="02000000000000000000"/>
                  <a:cs typeface="Forum" panose="02000000000000000000"/>
                  <a:sym typeface="Forum" panose="02000000000000000000"/>
                </a:rPr>
                <a:t>Быстро не значит точно.</a:t>
              </a:r>
              <a:endParaRPr lang="en-US" sz="2800">
                <a:solidFill>
                  <a:srgbClr val="000000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endParaRPr>
            </a:p>
            <a:p>
              <a:pPr algn="l">
                <a:lnSpc>
                  <a:spcPts val="3920"/>
                </a:lnSpc>
              </a:pPr>
              <a:r>
                <a:rPr lang="en-US" sz="2800">
                  <a:solidFill>
                    <a:srgbClr val="000000"/>
                  </a:solidFill>
                  <a:latin typeface="Forum" panose="02000000000000000000"/>
                  <a:ea typeface="Forum" panose="02000000000000000000"/>
                  <a:cs typeface="Forum" panose="02000000000000000000"/>
                  <a:sym typeface="Forum" panose="02000000000000000000"/>
                </a:rPr>
                <a:t>Поиск в интернете не всегда удобен.</a:t>
              </a:r>
              <a:endParaRPr lang="en-US" sz="2800">
                <a:solidFill>
                  <a:srgbClr val="000000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endParaRP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500250" y="6827509"/>
            <a:ext cx="4097913" cy="1412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10"/>
              </a:lnSpc>
            </a:pPr>
            <a:r>
              <a:rPr lang="en-US" sz="2650">
                <a:solidFill>
                  <a:srgbClr val="000000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Нет причин, по которым у вас не должно быть доступа к определенным веб-сайтам.</a:t>
            </a:r>
            <a:endParaRPr lang="en-US" sz="2650">
              <a:solidFill>
                <a:srgbClr val="000000"/>
              </a:solidFill>
              <a:latin typeface="Forum" panose="02000000000000000000"/>
              <a:ea typeface="Forum" panose="02000000000000000000"/>
              <a:cs typeface="Forum" panose="02000000000000000000"/>
              <a:sym typeface="Forum" panose="020000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500250" y="6004454"/>
            <a:ext cx="3946137" cy="571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0"/>
              </a:lnSpc>
              <a:spcBef>
                <a:spcPct val="0"/>
              </a:spcBef>
            </a:pPr>
            <a:r>
              <a:rPr lang="en-US" sz="2800" b="1">
                <a:solidFill>
                  <a:srgbClr val="000000"/>
                </a:solidFill>
                <a:latin typeface="Crimson Roman Bold" panose="02000703000000000000"/>
                <a:ea typeface="Crimson Roman Bold" panose="02000703000000000000"/>
                <a:cs typeface="Crimson Roman Bold" panose="02000703000000000000"/>
                <a:sym typeface="Crimson Roman Bold" panose="02000703000000000000"/>
              </a:rPr>
              <a:t>Проблема 1</a:t>
            </a:r>
            <a:endParaRPr lang="en-US" sz="2800" b="1">
              <a:solidFill>
                <a:srgbClr val="000000"/>
              </a:solidFill>
              <a:latin typeface="Crimson Roman Bold" panose="02000703000000000000"/>
              <a:ea typeface="Crimson Roman Bold" panose="02000703000000000000"/>
              <a:cs typeface="Crimson Roman Bold" panose="02000703000000000000"/>
              <a:sym typeface="Crimson Roman Bold" panose="02000703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7095043" y="6850321"/>
            <a:ext cx="3946137" cy="1996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0"/>
              </a:lnSpc>
            </a:pPr>
            <a:r>
              <a:rPr lang="en-US" sz="2800">
                <a:solidFill>
                  <a:srgbClr val="000000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Вам нужен браузер, который позволит вам быстро и без задержек выходить в интернет.</a:t>
            </a:r>
            <a:endParaRPr lang="en-US" sz="2800">
              <a:solidFill>
                <a:srgbClr val="000000"/>
              </a:solidFill>
              <a:latin typeface="Forum" panose="02000000000000000000"/>
              <a:ea typeface="Forum" panose="02000000000000000000"/>
              <a:cs typeface="Forum" panose="02000000000000000000"/>
              <a:sym typeface="Forum" panose="0200000000000000000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7095043" y="6004454"/>
            <a:ext cx="3946137" cy="571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0"/>
              </a:lnSpc>
              <a:spcBef>
                <a:spcPct val="0"/>
              </a:spcBef>
            </a:pPr>
            <a:r>
              <a:rPr lang="en-US" sz="2800" b="1">
                <a:solidFill>
                  <a:srgbClr val="000000"/>
                </a:solidFill>
                <a:latin typeface="Crimson Roman Bold" panose="02000703000000000000"/>
                <a:ea typeface="Crimson Roman Bold" panose="02000703000000000000"/>
                <a:cs typeface="Crimson Roman Bold" panose="02000703000000000000"/>
                <a:sym typeface="Crimson Roman Bold" panose="02000703000000000000"/>
              </a:rPr>
              <a:t>Проблема 2</a:t>
            </a:r>
            <a:endParaRPr lang="en-US" sz="2800" b="1">
              <a:solidFill>
                <a:srgbClr val="000000"/>
              </a:solidFill>
              <a:latin typeface="Crimson Roman Bold" panose="02000703000000000000"/>
              <a:ea typeface="Crimson Roman Bold" panose="02000703000000000000"/>
              <a:cs typeface="Crimson Roman Bold" panose="02000703000000000000"/>
              <a:sym typeface="Crimson Roman Bold" panose="02000703000000000000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2685137" y="6869371"/>
            <a:ext cx="4097913" cy="1771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000000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Безопасность никогда не должна подвергаться риску, и антивирусное ПО не всегда нужно приобретать отдельно.</a:t>
            </a:r>
            <a:endParaRPr lang="en-US" sz="2500">
              <a:solidFill>
                <a:srgbClr val="000000"/>
              </a:solidFill>
              <a:latin typeface="Forum" panose="02000000000000000000"/>
              <a:ea typeface="Forum" panose="02000000000000000000"/>
              <a:cs typeface="Forum" panose="02000000000000000000"/>
              <a:sym typeface="Forum" panose="0200000000000000000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2685137" y="6004454"/>
            <a:ext cx="3946137" cy="571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0"/>
              </a:lnSpc>
              <a:spcBef>
                <a:spcPct val="0"/>
              </a:spcBef>
            </a:pPr>
            <a:r>
              <a:rPr lang="en-US" sz="2800" b="1">
                <a:solidFill>
                  <a:srgbClr val="000000"/>
                </a:solidFill>
                <a:latin typeface="Crimson Roman Bold" panose="02000703000000000000"/>
                <a:ea typeface="Crimson Roman Bold" panose="02000703000000000000"/>
                <a:cs typeface="Crimson Roman Bold" panose="02000703000000000000"/>
                <a:sym typeface="Crimson Roman Bold" panose="02000703000000000000"/>
              </a:rPr>
              <a:t>Проблема 3</a:t>
            </a:r>
            <a:endParaRPr lang="en-US" sz="2800" b="1">
              <a:solidFill>
                <a:srgbClr val="000000"/>
              </a:solidFill>
              <a:latin typeface="Crimson Roman Bold" panose="02000703000000000000"/>
              <a:ea typeface="Crimson Roman Bold" panose="02000703000000000000"/>
              <a:cs typeface="Crimson Roman Bold" panose="02000703000000000000"/>
              <a:sym typeface="Crimson Roman Bold" panose="0200070300000000000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1500250" y="1314450"/>
            <a:ext cx="10520351" cy="2391311"/>
            <a:chOff x="0" y="0"/>
            <a:chExt cx="14027135" cy="3188414"/>
          </a:xfrm>
        </p:grpSpPr>
        <p:sp>
          <p:nvSpPr>
            <p:cNvPr id="3" name="TextBox 3"/>
            <p:cNvSpPr txBox="1"/>
            <p:nvPr/>
          </p:nvSpPr>
          <p:spPr>
            <a:xfrm>
              <a:off x="0" y="-114300"/>
              <a:ext cx="6213350" cy="15367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700"/>
                </a:lnSpc>
              </a:pPr>
              <a:r>
                <a:rPr lang="en-US" sz="7000" spc="-70">
                  <a:solidFill>
                    <a:srgbClr val="FFFFFF"/>
                  </a:solidFill>
                  <a:latin typeface="Crimson Roman" panose="02030503060406020304"/>
                  <a:ea typeface="Crimson Roman" panose="02030503060406020304"/>
                  <a:cs typeface="Crimson Roman" panose="02030503060406020304"/>
                  <a:sym typeface="Crimson Roman" panose="02030503060406020304"/>
                </a:rPr>
                <a:t>Решения</a:t>
              </a:r>
              <a:endParaRPr lang="en-US" sz="7000" spc="-70">
                <a:solidFill>
                  <a:srgbClr val="FFFFFF"/>
                </a:solidFill>
                <a:latin typeface="Crimson Roman" panose="02030503060406020304"/>
                <a:ea typeface="Crimson Roman" panose="02030503060406020304"/>
                <a:cs typeface="Crimson Roman" panose="02030503060406020304"/>
                <a:sym typeface="Crimson Roman" panose="02030503060406020304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1914816"/>
              <a:ext cx="14027135" cy="12333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10"/>
                </a:lnSpc>
              </a:pPr>
              <a:r>
                <a:rPr lang="en-US" sz="2650">
                  <a:solidFill>
                    <a:srgbClr val="FFFFFF"/>
                  </a:solidFill>
                  <a:latin typeface="Forum" panose="02000000000000000000"/>
                  <a:ea typeface="Forum" panose="02000000000000000000"/>
                  <a:cs typeface="Forum" panose="02000000000000000000"/>
                  <a:sym typeface="Forum" panose="02000000000000000000"/>
                </a:rPr>
                <a:t>Ваш интернет-браузер не должен мешать работе, развлечениям и отдыху. Работайте, просматривайте веб-страницы и отдыхайте без проблем.</a:t>
              </a:r>
              <a:endParaRPr lang="en-US" sz="2650">
                <a:solidFill>
                  <a:srgbClr val="FFFFFF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095043" y="6878896"/>
            <a:ext cx="3946137" cy="1607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85"/>
              </a:lnSpc>
            </a:pPr>
            <a:r>
              <a:rPr lang="en-US" sz="2275">
                <a:solidFill>
                  <a:srgbClr val="FFFFFF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Больше никаких пустых страниц и неотвечающих вкладок - встречайте бесперебойный онлайн серфинг.</a:t>
            </a:r>
            <a:endParaRPr lang="en-US" sz="2275">
              <a:solidFill>
                <a:srgbClr val="FFFFFF"/>
              </a:solidFill>
              <a:latin typeface="Forum" panose="02000000000000000000"/>
              <a:ea typeface="Forum" panose="02000000000000000000"/>
              <a:cs typeface="Forum" panose="02000000000000000000"/>
              <a:sym typeface="Forum" panose="0200000000000000000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7095043" y="6004454"/>
            <a:ext cx="3946137" cy="571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0"/>
              </a:lnSpc>
              <a:spcBef>
                <a:spcPct val="0"/>
              </a:spcBef>
            </a:pPr>
            <a:r>
              <a:rPr lang="en-US" sz="2800" b="1">
                <a:solidFill>
                  <a:srgbClr val="FFFFFF"/>
                </a:solidFill>
                <a:latin typeface="Crimson Roman Bold" panose="02000703000000000000"/>
                <a:ea typeface="Crimson Roman Bold" panose="02000703000000000000"/>
                <a:cs typeface="Crimson Roman Bold" panose="02000703000000000000"/>
                <a:sym typeface="Crimson Roman Bold" panose="02000703000000000000"/>
              </a:rPr>
              <a:t>Решение 2</a:t>
            </a:r>
            <a:endParaRPr lang="en-US" sz="2800" b="1">
              <a:solidFill>
                <a:srgbClr val="FFFFFF"/>
              </a:solidFill>
              <a:latin typeface="Crimson Roman Bold" panose="02000703000000000000"/>
              <a:ea typeface="Crimson Roman Bold" panose="02000703000000000000"/>
              <a:cs typeface="Crimson Roman Bold" panose="02000703000000000000"/>
              <a:sym typeface="Crimson Roman Bold" panose="02000703000000000000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7095043" y="5143500"/>
            <a:ext cx="476681" cy="476681"/>
          </a:xfrm>
          <a:custGeom>
            <a:avLst/>
            <a:gdLst/>
            <a:ahLst/>
            <a:cxnLst/>
            <a:rect l="l" t="t" r="r" b="b"/>
            <a:pathLst>
              <a:path w="476681" h="476681">
                <a:moveTo>
                  <a:pt x="0" y="0"/>
                </a:moveTo>
                <a:lnTo>
                  <a:pt x="476681" y="0"/>
                </a:lnTo>
                <a:lnTo>
                  <a:pt x="476681" y="476681"/>
                </a:lnTo>
                <a:lnTo>
                  <a:pt x="0" y="476681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2685137" y="6850321"/>
            <a:ext cx="3946137" cy="1996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0"/>
              </a:lnSpc>
            </a:pPr>
            <a:r>
              <a:rPr lang="en-US" sz="2800">
                <a:solidFill>
                  <a:srgbClr val="FFFFFF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Безопасно изучайте интернет с помощью веб-браузера со встроенным антивирусным решением.</a:t>
            </a:r>
            <a:endParaRPr lang="en-US" sz="2800">
              <a:solidFill>
                <a:srgbClr val="FFFFFF"/>
              </a:solidFill>
              <a:latin typeface="Forum" panose="02000000000000000000"/>
              <a:ea typeface="Forum" panose="02000000000000000000"/>
              <a:cs typeface="Forum" panose="02000000000000000000"/>
              <a:sym typeface="Forum" panose="020000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685137" y="6004454"/>
            <a:ext cx="3946137" cy="571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0"/>
              </a:lnSpc>
              <a:spcBef>
                <a:spcPct val="0"/>
              </a:spcBef>
            </a:pPr>
            <a:r>
              <a:rPr lang="en-US" sz="2800" b="1">
                <a:solidFill>
                  <a:srgbClr val="FFFFFF"/>
                </a:solidFill>
                <a:latin typeface="Crimson Roman Bold" panose="02000703000000000000"/>
                <a:ea typeface="Crimson Roman Bold" panose="02000703000000000000"/>
                <a:cs typeface="Crimson Roman Bold" panose="02000703000000000000"/>
                <a:sym typeface="Crimson Roman Bold" panose="02000703000000000000"/>
              </a:rPr>
              <a:t>Решение 3</a:t>
            </a:r>
            <a:endParaRPr lang="en-US" sz="2800" b="1">
              <a:solidFill>
                <a:srgbClr val="FFFFFF"/>
              </a:solidFill>
              <a:latin typeface="Crimson Roman Bold" panose="02000703000000000000"/>
              <a:ea typeface="Crimson Roman Bold" panose="02000703000000000000"/>
              <a:cs typeface="Crimson Roman Bold" panose="02000703000000000000"/>
              <a:sym typeface="Crimson Roman Bold" panose="02000703000000000000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12685137" y="5143500"/>
            <a:ext cx="364011" cy="476681"/>
          </a:xfrm>
          <a:custGeom>
            <a:avLst/>
            <a:gdLst/>
            <a:ahLst/>
            <a:cxnLst/>
            <a:rect l="l" t="t" r="r" b="b"/>
            <a:pathLst>
              <a:path w="364011" h="476681">
                <a:moveTo>
                  <a:pt x="0" y="0"/>
                </a:moveTo>
                <a:lnTo>
                  <a:pt x="364011" y="0"/>
                </a:lnTo>
                <a:lnTo>
                  <a:pt x="364011" y="476681"/>
                </a:lnTo>
                <a:lnTo>
                  <a:pt x="0" y="4766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500250" y="6846559"/>
            <a:ext cx="4097913" cy="873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FFFFFF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Получайте доступ к сайтам в любое время и в любом месте.</a:t>
            </a:r>
            <a:endParaRPr lang="en-US" sz="2500">
              <a:solidFill>
                <a:srgbClr val="FFFFFF"/>
              </a:solidFill>
              <a:latin typeface="Forum" panose="02000000000000000000"/>
              <a:ea typeface="Forum" panose="02000000000000000000"/>
              <a:cs typeface="Forum" panose="02000000000000000000"/>
              <a:sym typeface="Forum" panose="02000000000000000000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500250" y="6004454"/>
            <a:ext cx="4097913" cy="571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0"/>
              </a:lnSpc>
              <a:spcBef>
                <a:spcPct val="0"/>
              </a:spcBef>
            </a:pPr>
            <a:r>
              <a:rPr lang="en-US" sz="2800" b="1">
                <a:solidFill>
                  <a:srgbClr val="FFFFFF"/>
                </a:solidFill>
                <a:latin typeface="Crimson Roman Bold" panose="02000703000000000000"/>
                <a:ea typeface="Crimson Roman Bold" panose="02000703000000000000"/>
                <a:cs typeface="Crimson Roman Bold" panose="02000703000000000000"/>
                <a:sym typeface="Crimson Roman Bold" panose="02000703000000000000"/>
              </a:rPr>
              <a:t>Решение 1</a:t>
            </a:r>
            <a:endParaRPr lang="en-US" sz="2800" b="1">
              <a:solidFill>
                <a:srgbClr val="FFFFFF"/>
              </a:solidFill>
              <a:latin typeface="Crimson Roman Bold" panose="02000703000000000000"/>
              <a:ea typeface="Crimson Roman Bold" panose="02000703000000000000"/>
              <a:cs typeface="Crimson Roman Bold" panose="02000703000000000000"/>
              <a:sym typeface="Crimson Roman Bold" panose="02000703000000000000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1500250" y="5143500"/>
            <a:ext cx="473214" cy="476681"/>
          </a:xfrm>
          <a:custGeom>
            <a:avLst/>
            <a:gdLst/>
            <a:ahLst/>
            <a:cxnLst/>
            <a:rect l="l" t="t" r="r" b="b"/>
            <a:pathLst>
              <a:path w="473214" h="476681">
                <a:moveTo>
                  <a:pt x="0" y="0"/>
                </a:moveTo>
                <a:lnTo>
                  <a:pt x="473214" y="0"/>
                </a:lnTo>
                <a:lnTo>
                  <a:pt x="473214" y="476681"/>
                </a:lnTo>
                <a:lnTo>
                  <a:pt x="0" y="47668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1"/>
            <a:stretch>
              <a:fillRect l="-14423" t="-17912" b="-17700"/>
            </a:stretch>
          </a:blipFill>
        </p:spPr>
      </p:sp>
      <p:grpSp>
        <p:nvGrpSpPr>
          <p:cNvPr id="3" name="Group 3"/>
          <p:cNvGrpSpPr/>
          <p:nvPr/>
        </p:nvGrpSpPr>
        <p:grpSpPr>
          <a:xfrm rot="0">
            <a:off x="1517114" y="2481147"/>
            <a:ext cx="12269863" cy="5560802"/>
            <a:chOff x="0" y="0"/>
            <a:chExt cx="16359817" cy="7414402"/>
          </a:xfrm>
        </p:grpSpPr>
        <p:sp>
          <p:nvSpPr>
            <p:cNvPr id="4" name="TextBox 4"/>
            <p:cNvSpPr txBox="1"/>
            <p:nvPr/>
          </p:nvSpPr>
          <p:spPr>
            <a:xfrm>
              <a:off x="0" y="5967872"/>
              <a:ext cx="16359817" cy="14425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375"/>
                </a:lnSpc>
              </a:pPr>
              <a:r>
                <a:rPr lang="en-US" sz="3125">
                  <a:solidFill>
                    <a:srgbClr val="FFFFFF"/>
                  </a:solidFill>
                  <a:latin typeface="Forum" panose="02000000000000000000"/>
                  <a:ea typeface="Forum" panose="02000000000000000000"/>
                  <a:cs typeface="Forum" panose="02000000000000000000"/>
                  <a:sym typeface="Forum" panose="02000000000000000000"/>
                </a:rPr>
                <a:t>Мы прилагаем все усилия, чтобы вы в полной мере могли наслаждаться веб-серфингом.</a:t>
              </a:r>
              <a:endParaRPr lang="en-US" sz="3125">
                <a:solidFill>
                  <a:srgbClr val="FFFFFF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23308"/>
              <a:ext cx="16359817" cy="56716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5400"/>
                </a:lnSpc>
              </a:pPr>
              <a:r>
                <a:rPr lang="en-US" sz="14000" spc="-140">
                  <a:solidFill>
                    <a:srgbClr val="FFFFFF"/>
                  </a:solidFill>
                  <a:latin typeface="Crimson Roman" panose="02030503060406020304"/>
                  <a:ea typeface="Crimson Roman" panose="02030503060406020304"/>
                  <a:cs typeface="Crimson Roman" panose="02030503060406020304"/>
                  <a:sym typeface="Crimson Roman" panose="02030503060406020304"/>
                </a:rPr>
                <a:t>Техкомпания «Бизнес парк»</a:t>
              </a:r>
              <a:endParaRPr lang="en-US" sz="14000" spc="-140">
                <a:solidFill>
                  <a:srgbClr val="FFFFFF"/>
                </a:solidFill>
                <a:latin typeface="Crimson Roman" panose="02030503060406020304"/>
                <a:ea typeface="Crimson Roman" panose="02030503060406020304"/>
                <a:cs typeface="Crimson Roman" panose="02030503060406020304"/>
                <a:sym typeface="Crimson Roman" panose="02030503060406020304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5400000">
            <a:off x="6077738" y="5156952"/>
            <a:ext cx="13275074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/>
          <p:nvPr/>
        </p:nvGrpSpPr>
        <p:grpSpPr>
          <a:xfrm rot="0">
            <a:off x="12652408" y="1691575"/>
            <a:ext cx="125735" cy="125735"/>
            <a:chOff x="0" y="0"/>
            <a:chExt cx="6350000" cy="6350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5" name="Group 5"/>
          <p:cNvGrpSpPr/>
          <p:nvPr/>
        </p:nvGrpSpPr>
        <p:grpSpPr>
          <a:xfrm rot="0">
            <a:off x="12652408" y="3950947"/>
            <a:ext cx="125735" cy="125735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7" name="Group 7"/>
          <p:cNvGrpSpPr/>
          <p:nvPr/>
        </p:nvGrpSpPr>
        <p:grpSpPr>
          <a:xfrm rot="0">
            <a:off x="12652408" y="6210319"/>
            <a:ext cx="125735" cy="125735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9" name="Group 9"/>
          <p:cNvGrpSpPr/>
          <p:nvPr/>
        </p:nvGrpSpPr>
        <p:grpSpPr>
          <a:xfrm rot="0">
            <a:off x="12652408" y="8469691"/>
            <a:ext cx="125735" cy="125735"/>
            <a:chOff x="0" y="0"/>
            <a:chExt cx="6350000" cy="63500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11" name="TextBox 11"/>
          <p:cNvSpPr txBox="1"/>
          <p:nvPr/>
        </p:nvSpPr>
        <p:spPr>
          <a:xfrm>
            <a:off x="13150661" y="8271632"/>
            <a:ext cx="2760008" cy="474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40"/>
              </a:lnSpc>
              <a:spcBef>
                <a:spcPct val="0"/>
              </a:spcBef>
            </a:pPr>
            <a:r>
              <a:rPr lang="en-US" sz="2800" u="none" spc="-28">
                <a:solidFill>
                  <a:srgbClr val="000000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Следующие шаги</a:t>
            </a:r>
            <a:endParaRPr lang="en-US" sz="2800" u="none" spc="-28">
              <a:solidFill>
                <a:srgbClr val="000000"/>
              </a:solidFill>
              <a:latin typeface="Forum" panose="02000000000000000000"/>
              <a:ea typeface="Forum" panose="02000000000000000000"/>
              <a:cs typeface="Forum" panose="02000000000000000000"/>
              <a:sym typeface="Forum" panose="02000000000000000000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3150661" y="3892058"/>
            <a:ext cx="2760008" cy="2625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845"/>
              </a:lnSpc>
            </a:pPr>
            <a:r>
              <a:rPr lang="en-US" sz="1845" spc="-18">
                <a:solidFill>
                  <a:srgbClr val="000000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Начальное финансирование</a:t>
            </a:r>
            <a:endParaRPr lang="en-US" sz="1845" spc="-18">
              <a:solidFill>
                <a:srgbClr val="000000"/>
              </a:solidFill>
              <a:latin typeface="Forum" panose="02000000000000000000"/>
              <a:ea typeface="Forum" panose="02000000000000000000"/>
              <a:cs typeface="Forum" panose="02000000000000000000"/>
              <a:sym typeface="Forum" panose="0200000000000000000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0629473" y="3354684"/>
            <a:ext cx="1611898" cy="1184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660"/>
              </a:lnSpc>
              <a:spcBef>
                <a:spcPct val="0"/>
              </a:spcBef>
            </a:pPr>
            <a:r>
              <a:rPr lang="en-US" sz="6900">
                <a:solidFill>
                  <a:srgbClr val="E6C786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2019</a:t>
            </a:r>
            <a:endParaRPr lang="en-US" sz="6900">
              <a:solidFill>
                <a:srgbClr val="E6C786"/>
              </a:solidFill>
              <a:latin typeface="Forum" panose="02000000000000000000"/>
              <a:ea typeface="Forum" panose="02000000000000000000"/>
              <a:cs typeface="Forum" panose="02000000000000000000"/>
              <a:sym typeface="Forum" panose="02000000000000000000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3150661" y="6147997"/>
            <a:ext cx="2760008" cy="278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015"/>
              </a:lnSpc>
            </a:pPr>
            <a:r>
              <a:rPr lang="en-US" sz="2015" spc="-20">
                <a:solidFill>
                  <a:srgbClr val="000000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Финансирование серии А</a:t>
            </a:r>
            <a:endParaRPr lang="en-US" sz="2015" spc="-20">
              <a:solidFill>
                <a:srgbClr val="000000"/>
              </a:solidFill>
              <a:latin typeface="Forum" panose="02000000000000000000"/>
              <a:ea typeface="Forum" panose="02000000000000000000"/>
              <a:cs typeface="Forum" panose="02000000000000000000"/>
              <a:sym typeface="Forum" panose="02000000000000000000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0629473" y="5614056"/>
            <a:ext cx="1611898" cy="1184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660"/>
              </a:lnSpc>
              <a:spcBef>
                <a:spcPct val="0"/>
              </a:spcBef>
            </a:pPr>
            <a:r>
              <a:rPr lang="en-US" sz="6900">
                <a:solidFill>
                  <a:srgbClr val="E6C786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2021</a:t>
            </a:r>
            <a:endParaRPr lang="en-US" sz="6900">
              <a:solidFill>
                <a:srgbClr val="E6C786"/>
              </a:solidFill>
              <a:latin typeface="Forum" panose="02000000000000000000"/>
              <a:ea typeface="Forum" panose="02000000000000000000"/>
              <a:cs typeface="Forum" panose="02000000000000000000"/>
              <a:sym typeface="Forum" panose="02000000000000000000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3150661" y="1553333"/>
            <a:ext cx="2760008" cy="4117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505"/>
              </a:lnSpc>
            </a:pPr>
            <a:r>
              <a:rPr lang="en-US" sz="1505" spc="-15">
                <a:solidFill>
                  <a:srgbClr val="000000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Предварительное финансирование</a:t>
            </a:r>
            <a:endParaRPr lang="en-US" sz="1505" spc="-15">
              <a:solidFill>
                <a:srgbClr val="000000"/>
              </a:solidFill>
              <a:latin typeface="Forum" panose="02000000000000000000"/>
              <a:ea typeface="Forum" panose="02000000000000000000"/>
              <a:cs typeface="Forum" panose="02000000000000000000"/>
              <a:sym typeface="Forum" panose="02000000000000000000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0629473" y="1206378"/>
            <a:ext cx="1611898" cy="1184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660"/>
              </a:lnSpc>
              <a:spcBef>
                <a:spcPct val="0"/>
              </a:spcBef>
            </a:pPr>
            <a:r>
              <a:rPr lang="en-US" sz="6900">
                <a:solidFill>
                  <a:srgbClr val="E6C786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2017</a:t>
            </a:r>
            <a:endParaRPr lang="en-US" sz="6900">
              <a:solidFill>
                <a:srgbClr val="E6C786"/>
              </a:solidFill>
              <a:latin typeface="Forum" panose="02000000000000000000"/>
              <a:ea typeface="Forum" panose="02000000000000000000"/>
              <a:cs typeface="Forum" panose="02000000000000000000"/>
              <a:sym typeface="Forum" panose="02000000000000000000"/>
            </a:endParaRPr>
          </a:p>
        </p:txBody>
      </p:sp>
      <p:grpSp>
        <p:nvGrpSpPr>
          <p:cNvPr id="18" name="Group 18"/>
          <p:cNvGrpSpPr/>
          <p:nvPr/>
        </p:nvGrpSpPr>
        <p:grpSpPr>
          <a:xfrm rot="0">
            <a:off x="1500250" y="3108428"/>
            <a:ext cx="6654127" cy="4070145"/>
            <a:chOff x="0" y="0"/>
            <a:chExt cx="8872169" cy="5426859"/>
          </a:xfrm>
        </p:grpSpPr>
        <p:sp>
          <p:nvSpPr>
            <p:cNvPr id="19" name="TextBox 19"/>
            <p:cNvSpPr txBox="1"/>
            <p:nvPr/>
          </p:nvSpPr>
          <p:spPr>
            <a:xfrm>
              <a:off x="0" y="-63288"/>
              <a:ext cx="8872169" cy="14357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205"/>
                </a:lnSpc>
              </a:pPr>
              <a:r>
                <a:rPr lang="en-US" sz="6550" spc="-65">
                  <a:solidFill>
                    <a:srgbClr val="000000"/>
                  </a:solidFill>
                  <a:latin typeface="Crimson Roman" panose="02030503060406020304"/>
                  <a:ea typeface="Crimson Roman" panose="02030503060406020304"/>
                  <a:cs typeface="Crimson Roman" panose="02030503060406020304"/>
                  <a:sym typeface="Crimson Roman" panose="02030503060406020304"/>
                </a:rPr>
                <a:t>Как все начиналось</a:t>
              </a:r>
              <a:endParaRPr lang="en-US" sz="6550" spc="-65">
                <a:solidFill>
                  <a:srgbClr val="000000"/>
                </a:solidFill>
                <a:latin typeface="Crimson Roman" panose="02030503060406020304"/>
                <a:ea typeface="Crimson Roman" panose="02030503060406020304"/>
                <a:cs typeface="Crimson Roman" panose="02030503060406020304"/>
                <a:sym typeface="Crimson Roman" panose="02030503060406020304"/>
              </a:endParaRP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2446487"/>
              <a:ext cx="8872169" cy="27535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90"/>
                </a:lnSpc>
              </a:pPr>
              <a:r>
                <a:rPr lang="en-US" sz="2350">
                  <a:solidFill>
                    <a:srgbClr val="000000"/>
                  </a:solidFill>
                  <a:latin typeface="Forum" panose="02000000000000000000"/>
                  <a:ea typeface="Forum" panose="02000000000000000000"/>
                  <a:cs typeface="Forum" panose="02000000000000000000"/>
                  <a:sym typeface="Forum" panose="02000000000000000000"/>
                </a:rPr>
                <a:t>Техкомпания «Бизнес парк», которая выросла из четырех человек до команды из 30 сотрудников, помогла нескольким компаниям улучшить операции с помощью программного обеспечения, которое легко использовать в любое время и в любом месте.</a:t>
              </a:r>
              <a:endParaRPr lang="en-US" sz="2350">
                <a:solidFill>
                  <a:srgbClr val="000000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940062" y="4438045"/>
            <a:ext cx="7932626" cy="19963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0"/>
              </a:lnSpc>
            </a:pPr>
            <a:r>
              <a:rPr lang="en-US" sz="2800">
                <a:solidFill>
                  <a:srgbClr val="FFFFFF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В свете обеспокоенности людей о своем состоянии здоровья и безопасности, удаленная работа становится все популярнее. Делайте больше с нашим ПО, защищая себя и своих близких.</a:t>
            </a:r>
            <a:endParaRPr lang="en-US" sz="2800">
              <a:solidFill>
                <a:srgbClr val="FFFFFF"/>
              </a:solidFill>
              <a:latin typeface="Forum" panose="02000000000000000000"/>
              <a:ea typeface="Forum" panose="02000000000000000000"/>
              <a:cs typeface="Forum" panose="02000000000000000000"/>
              <a:sym typeface="Forum" panose="02000000000000000000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8940062" y="3381446"/>
            <a:ext cx="7932626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>
            <a:off x="8940062" y="6978308"/>
            <a:ext cx="7932626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>
            <a:off x="-228600" y="-409591"/>
            <a:ext cx="7553583" cy="11343303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6" name="TextBox 6"/>
          <p:cNvSpPr txBox="1"/>
          <p:nvPr/>
        </p:nvSpPr>
        <p:spPr>
          <a:xfrm>
            <a:off x="8940062" y="1909221"/>
            <a:ext cx="7932626" cy="10007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0"/>
              </a:lnSpc>
            </a:pPr>
            <a:r>
              <a:rPr lang="en-US" sz="2800">
                <a:solidFill>
                  <a:srgbClr val="FFFFFF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Интернет - новое место для ведения бизнеса во всем мире. Сделайте свою жизнь значимой.</a:t>
            </a:r>
            <a:endParaRPr lang="en-US" sz="2800">
              <a:solidFill>
                <a:srgbClr val="FFFFFF"/>
              </a:solidFill>
              <a:latin typeface="Forum" panose="02000000000000000000"/>
              <a:ea typeface="Forum" panose="02000000000000000000"/>
              <a:cs typeface="Forum" panose="02000000000000000000"/>
              <a:sym typeface="Forum" panose="0200000000000000000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940062" y="1181100"/>
            <a:ext cx="7932626" cy="560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0"/>
              </a:lnSpc>
              <a:spcBef>
                <a:spcPct val="0"/>
              </a:spcBef>
            </a:pPr>
            <a:r>
              <a:rPr lang="en-US" sz="2800">
                <a:solidFill>
                  <a:srgbClr val="FFFFFF"/>
                </a:solidFill>
                <a:latin typeface="Crimson Roman" panose="02030503060406020304"/>
                <a:ea typeface="Crimson Roman" panose="02030503060406020304"/>
                <a:cs typeface="Crimson Roman" panose="02030503060406020304"/>
                <a:sym typeface="Crimson Roman" panose="02030503060406020304"/>
              </a:rPr>
              <a:t>Причина 1</a:t>
            </a:r>
            <a:endParaRPr lang="en-US" sz="2800">
              <a:solidFill>
                <a:srgbClr val="FFFFFF"/>
              </a:solidFill>
              <a:latin typeface="Crimson Roman" panose="02030503060406020304"/>
              <a:ea typeface="Crimson Roman" panose="02030503060406020304"/>
              <a:cs typeface="Crimson Roman" panose="02030503060406020304"/>
              <a:sym typeface="Crimson Roman" panose="02030503060406020304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940062" y="3782679"/>
            <a:ext cx="7932626" cy="560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0"/>
              </a:lnSpc>
              <a:spcBef>
                <a:spcPct val="0"/>
              </a:spcBef>
            </a:pPr>
            <a:r>
              <a:rPr lang="en-US" sz="2800">
                <a:solidFill>
                  <a:srgbClr val="FFFFFF"/>
                </a:solidFill>
                <a:latin typeface="Crimson Roman" panose="02030503060406020304"/>
                <a:ea typeface="Crimson Roman" panose="02030503060406020304"/>
                <a:cs typeface="Crimson Roman" panose="02030503060406020304"/>
                <a:sym typeface="Crimson Roman" panose="02030503060406020304"/>
              </a:rPr>
              <a:t>Причина 2</a:t>
            </a:r>
            <a:endParaRPr lang="en-US" sz="2800">
              <a:solidFill>
                <a:srgbClr val="FFFFFF"/>
              </a:solidFill>
              <a:latin typeface="Crimson Roman" panose="02030503060406020304"/>
              <a:ea typeface="Crimson Roman" panose="02030503060406020304"/>
              <a:cs typeface="Crimson Roman" panose="02030503060406020304"/>
              <a:sym typeface="Crimson Roman" panose="02030503060406020304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940062" y="7971813"/>
            <a:ext cx="7932626" cy="10007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0"/>
              </a:lnSpc>
            </a:pPr>
            <a:r>
              <a:rPr lang="en-US" sz="2800">
                <a:solidFill>
                  <a:srgbClr val="FFFFFF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Мы хотим изменить представление о том, что работа и учеба вызывают стресс.</a:t>
            </a:r>
            <a:endParaRPr lang="en-US" sz="2800">
              <a:solidFill>
                <a:srgbClr val="FFFFFF"/>
              </a:solidFill>
              <a:latin typeface="Forum" panose="02000000000000000000"/>
              <a:ea typeface="Forum" panose="02000000000000000000"/>
              <a:cs typeface="Forum" panose="02000000000000000000"/>
              <a:sym typeface="Forum" panose="020000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940062" y="7316446"/>
            <a:ext cx="7932626" cy="560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0"/>
              </a:lnSpc>
              <a:spcBef>
                <a:spcPct val="0"/>
              </a:spcBef>
            </a:pPr>
            <a:r>
              <a:rPr lang="en-US" sz="2800">
                <a:solidFill>
                  <a:srgbClr val="FFFFFF"/>
                </a:solidFill>
                <a:latin typeface="Crimson Roman" panose="02030503060406020304"/>
                <a:ea typeface="Crimson Roman" panose="02030503060406020304"/>
                <a:cs typeface="Crimson Roman" panose="02030503060406020304"/>
                <a:sym typeface="Crimson Roman" panose="02030503060406020304"/>
              </a:rPr>
              <a:t>Причина 3</a:t>
            </a:r>
            <a:endParaRPr lang="en-US" sz="2800">
              <a:solidFill>
                <a:srgbClr val="FFFFFF"/>
              </a:solidFill>
              <a:latin typeface="Crimson Roman" panose="02030503060406020304"/>
              <a:ea typeface="Crimson Roman" panose="02030503060406020304"/>
              <a:cs typeface="Crimson Roman" panose="02030503060406020304"/>
              <a:sym typeface="Crimson Roman" panose="02030503060406020304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314450" y="3480419"/>
            <a:ext cx="4047925" cy="1181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00"/>
              </a:lnSpc>
            </a:pPr>
            <a:r>
              <a:rPr lang="en-US" sz="7000" spc="-70">
                <a:solidFill>
                  <a:srgbClr val="000000"/>
                </a:solidFill>
                <a:latin typeface="Crimson Roman" panose="02030503060406020304"/>
                <a:ea typeface="Crimson Roman" panose="02030503060406020304"/>
                <a:cs typeface="Crimson Roman" panose="02030503060406020304"/>
                <a:sym typeface="Crimson Roman" panose="02030503060406020304"/>
              </a:rPr>
              <a:t>Время</a:t>
            </a:r>
            <a:endParaRPr lang="en-US" sz="7000" spc="-70">
              <a:solidFill>
                <a:srgbClr val="000000"/>
              </a:solidFill>
              <a:latin typeface="Crimson Roman" panose="02030503060406020304"/>
              <a:ea typeface="Crimson Roman" panose="02030503060406020304"/>
              <a:cs typeface="Crimson Roman" panose="02030503060406020304"/>
              <a:sym typeface="Crimson Roman" panose="020305030604060203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8334126" y="851013"/>
            <a:ext cx="8925174" cy="7182858"/>
            <a:chOff x="0" y="0"/>
            <a:chExt cx="3690051" cy="296970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90052" cy="2969703"/>
            </a:xfrm>
            <a:custGeom>
              <a:avLst/>
              <a:gdLst/>
              <a:ahLst/>
              <a:cxnLst/>
              <a:rect l="l" t="t" r="r" b="b"/>
              <a:pathLst>
                <a:path w="3690052" h="2969703">
                  <a:moveTo>
                    <a:pt x="3565591" y="2969703"/>
                  </a:moveTo>
                  <a:lnTo>
                    <a:pt x="124460" y="2969703"/>
                  </a:lnTo>
                  <a:cubicBezTo>
                    <a:pt x="55880" y="2969703"/>
                    <a:pt x="0" y="2913823"/>
                    <a:pt x="0" y="284524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565591" y="0"/>
                  </a:lnTo>
                  <a:cubicBezTo>
                    <a:pt x="3634171" y="0"/>
                    <a:pt x="3690052" y="55880"/>
                    <a:pt x="3690052" y="124460"/>
                  </a:cubicBezTo>
                  <a:lnTo>
                    <a:pt x="3690052" y="2845243"/>
                  </a:lnTo>
                  <a:cubicBezTo>
                    <a:pt x="3690052" y="2913823"/>
                    <a:pt x="3634171" y="2969703"/>
                    <a:pt x="3565591" y="296970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4" name="Freeform 4"/>
          <p:cNvSpPr/>
          <p:nvPr/>
        </p:nvSpPr>
        <p:spPr>
          <a:xfrm rot="-10800000">
            <a:off x="16154042" y="8561647"/>
            <a:ext cx="368190" cy="368190"/>
          </a:xfrm>
          <a:custGeom>
            <a:avLst/>
            <a:gdLst/>
            <a:ahLst/>
            <a:cxnLst/>
            <a:rect l="l" t="t" r="r" b="b"/>
            <a:pathLst>
              <a:path w="368190" h="368190">
                <a:moveTo>
                  <a:pt x="0" y="0"/>
                </a:moveTo>
                <a:lnTo>
                  <a:pt x="368191" y="0"/>
                </a:lnTo>
                <a:lnTo>
                  <a:pt x="368191" y="368190"/>
                </a:lnTo>
                <a:lnTo>
                  <a:pt x="0" y="368190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9084" y="1444289"/>
            <a:ext cx="8807963" cy="7571507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 rot="0">
            <a:off x="1500250" y="3108428"/>
            <a:ext cx="6485486" cy="4070145"/>
            <a:chOff x="0" y="0"/>
            <a:chExt cx="8647315" cy="5426859"/>
          </a:xfrm>
        </p:grpSpPr>
        <p:sp>
          <p:nvSpPr>
            <p:cNvPr id="7" name="TextBox 7"/>
            <p:cNvSpPr txBox="1"/>
            <p:nvPr/>
          </p:nvSpPr>
          <p:spPr>
            <a:xfrm>
              <a:off x="0" y="-118533"/>
              <a:ext cx="8647315" cy="15367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700"/>
                </a:lnSpc>
              </a:pPr>
              <a:r>
                <a:rPr lang="en-US" sz="7000" spc="-70">
                  <a:solidFill>
                    <a:srgbClr val="000000"/>
                  </a:solidFill>
                  <a:latin typeface="Crimson Roman" panose="02030503060406020304"/>
                  <a:ea typeface="Crimson Roman" panose="02030503060406020304"/>
                  <a:cs typeface="Crimson Roman" panose="02030503060406020304"/>
                  <a:sym typeface="Crimson Roman" panose="02030503060406020304"/>
                </a:rPr>
                <a:t>Успех</a:t>
              </a:r>
              <a:endParaRPr lang="en-US" sz="7000" spc="-70">
                <a:solidFill>
                  <a:srgbClr val="000000"/>
                </a:solidFill>
                <a:latin typeface="Crimson Roman" panose="02030503060406020304"/>
                <a:ea typeface="Crimson Roman" panose="02030503060406020304"/>
                <a:cs typeface="Crimson Roman" panose="02030503060406020304"/>
                <a:sym typeface="Crimson Roman" panose="02030503060406020304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2158832"/>
              <a:ext cx="8647315" cy="33003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20"/>
                </a:lnSpc>
              </a:pPr>
              <a:r>
                <a:rPr lang="en-US" sz="2800">
                  <a:solidFill>
                    <a:srgbClr val="000000"/>
                  </a:solidFill>
                  <a:latin typeface="Forum" panose="02000000000000000000"/>
                  <a:ea typeface="Forum" panose="02000000000000000000"/>
                  <a:cs typeface="Forum" panose="02000000000000000000"/>
                  <a:sym typeface="Forum" panose="02000000000000000000"/>
                </a:rPr>
                <a:t>Техкомпания «Бизнес парк», у которой 30 миллионов пользователей, продолжает завоевывать доверие и лояльность людей и компаний во всем мире, обеспечивая бесперебойный опыт онлайн-серфинга.</a:t>
              </a:r>
              <a:endParaRPr lang="en-US" sz="2800">
                <a:solidFill>
                  <a:srgbClr val="000000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1028700" y="3836494"/>
            <a:ext cx="2458561" cy="2458551"/>
            <a:chOff x="0" y="0"/>
            <a:chExt cx="6350000" cy="63499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1"/>
              <a:stretch>
                <a:fillRect t="-11187" r="-4645" b="-45585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 rot="0">
            <a:off x="1028700" y="6818676"/>
            <a:ext cx="7292090" cy="2125345"/>
            <a:chOff x="0" y="0"/>
            <a:chExt cx="9722786" cy="2833793"/>
          </a:xfrm>
        </p:grpSpPr>
        <p:sp>
          <p:nvSpPr>
            <p:cNvPr id="5" name="TextBox 5"/>
            <p:cNvSpPr txBox="1"/>
            <p:nvPr/>
          </p:nvSpPr>
          <p:spPr>
            <a:xfrm>
              <a:off x="0" y="635423"/>
              <a:ext cx="9722786" cy="22517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60"/>
                </a:lnSpc>
              </a:pPr>
              <a:r>
                <a:rPr lang="en-US" sz="2400">
                  <a:solidFill>
                    <a:srgbClr val="000000"/>
                  </a:solidFill>
                  <a:latin typeface="Forum" panose="02000000000000000000"/>
                  <a:ea typeface="Forum" panose="02000000000000000000"/>
                  <a:cs typeface="Forum" panose="02000000000000000000"/>
                  <a:sym typeface="Forum" panose="02000000000000000000"/>
                </a:rPr>
                <a:t>Исследования и домашние задания не должны быть источником стресса для учащихся, которые и так не могут привыкнуть к учебе из дома, вдали от сверстников.</a:t>
              </a:r>
              <a:endParaRPr lang="en-US" sz="2400">
                <a:solidFill>
                  <a:srgbClr val="000000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33350"/>
              <a:ext cx="9722786" cy="7175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20"/>
                </a:lnSpc>
                <a:spcBef>
                  <a:spcPct val="0"/>
                </a:spcBef>
              </a:pPr>
              <a:r>
                <a:rPr lang="en-US" sz="2800" b="1">
                  <a:solidFill>
                    <a:srgbClr val="000000"/>
                  </a:solidFill>
                  <a:latin typeface="Crimson Roman Bold" panose="02000703000000000000"/>
                  <a:ea typeface="Crimson Roman Bold" panose="02000703000000000000"/>
                  <a:cs typeface="Crimson Roman Bold" panose="02000703000000000000"/>
                  <a:sym typeface="Crimson Roman Bold" panose="02000703000000000000"/>
                </a:rPr>
                <a:t>Студенты и учителя</a:t>
              </a:r>
              <a:endParaRPr lang="en-US" sz="2800" b="1">
                <a:solidFill>
                  <a:srgbClr val="000000"/>
                </a:solidFill>
                <a:latin typeface="Crimson Roman Bold" panose="02000703000000000000"/>
                <a:ea typeface="Crimson Roman Bold" panose="02000703000000000000"/>
                <a:cs typeface="Crimson Roman Bold" panose="02000703000000000000"/>
                <a:sym typeface="Crimson Roman Bold" panose="02000703000000000000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 rot="0">
            <a:off x="9681460" y="6818676"/>
            <a:ext cx="7292090" cy="1365893"/>
            <a:chOff x="0" y="0"/>
            <a:chExt cx="9722786" cy="1821190"/>
          </a:xfrm>
        </p:grpSpPr>
        <p:sp>
          <p:nvSpPr>
            <p:cNvPr id="8" name="TextBox 8"/>
            <p:cNvSpPr txBox="1"/>
            <p:nvPr/>
          </p:nvSpPr>
          <p:spPr>
            <a:xfrm>
              <a:off x="0" y="730779"/>
              <a:ext cx="9722786" cy="11138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360"/>
                </a:lnSpc>
                <a:spcBef>
                  <a:spcPct val="0"/>
                </a:spcBef>
              </a:pPr>
              <a:r>
                <a:rPr lang="en-US" sz="2400" u="none">
                  <a:solidFill>
                    <a:srgbClr val="000000"/>
                  </a:solidFill>
                  <a:latin typeface="Forum" panose="02000000000000000000"/>
                  <a:ea typeface="Forum" panose="02000000000000000000"/>
                  <a:cs typeface="Forum" panose="02000000000000000000"/>
                  <a:sym typeface="Forum" panose="02000000000000000000"/>
                </a:rPr>
                <a:t>Мы можем изменить это, сделав работу из дома приятной. Работайте легко, оставаясь в безопасности.</a:t>
              </a:r>
              <a:endParaRPr lang="en-US" sz="2400" u="none">
                <a:solidFill>
                  <a:srgbClr val="000000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33350"/>
              <a:ext cx="9722786" cy="7175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20"/>
                </a:lnSpc>
                <a:spcBef>
                  <a:spcPct val="0"/>
                </a:spcBef>
              </a:pPr>
              <a:r>
                <a:rPr lang="en-US" sz="2800" b="1">
                  <a:solidFill>
                    <a:srgbClr val="000000"/>
                  </a:solidFill>
                  <a:latin typeface="Crimson Roman Bold" panose="02000703000000000000"/>
                  <a:ea typeface="Crimson Roman Bold" panose="02000703000000000000"/>
                  <a:cs typeface="Crimson Roman Bold" panose="02000703000000000000"/>
                  <a:sym typeface="Crimson Roman Bold" panose="02000703000000000000"/>
                </a:rPr>
                <a:t>Компании и сотрудники</a:t>
              </a:r>
              <a:endParaRPr lang="en-US" sz="2800" b="1">
                <a:solidFill>
                  <a:srgbClr val="000000"/>
                </a:solidFill>
                <a:latin typeface="Crimson Roman Bold" panose="02000703000000000000"/>
                <a:ea typeface="Crimson Roman Bold" panose="02000703000000000000"/>
                <a:cs typeface="Crimson Roman Bold" panose="02000703000000000000"/>
                <a:sym typeface="Crimson Roman Bold" panose="02000703000000000000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 rot="0">
            <a:off x="9681460" y="3836494"/>
            <a:ext cx="2458561" cy="2458551"/>
            <a:chOff x="0" y="0"/>
            <a:chExt cx="6350000" cy="634997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41462" t="-16515" r="-34338" b="-685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 rot="0">
            <a:off x="1028700" y="1028700"/>
            <a:ext cx="7175695" cy="2074495"/>
            <a:chOff x="0" y="0"/>
            <a:chExt cx="9567593" cy="2765994"/>
          </a:xfrm>
        </p:grpSpPr>
        <p:sp>
          <p:nvSpPr>
            <p:cNvPr id="13" name="TextBox 13"/>
            <p:cNvSpPr txBox="1"/>
            <p:nvPr/>
          </p:nvSpPr>
          <p:spPr>
            <a:xfrm>
              <a:off x="0" y="-114300"/>
              <a:ext cx="9567593" cy="15367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700"/>
                </a:lnSpc>
              </a:pPr>
              <a:r>
                <a:rPr lang="en-US" sz="7000" spc="-70">
                  <a:solidFill>
                    <a:srgbClr val="000000"/>
                  </a:solidFill>
                  <a:latin typeface="Crimson Roman" panose="02030503060406020304"/>
                  <a:ea typeface="Crimson Roman" panose="02030503060406020304"/>
                  <a:cs typeface="Crimson Roman" panose="02030503060406020304"/>
                  <a:sym typeface="Crimson Roman" panose="02030503060406020304"/>
                </a:rPr>
                <a:t>Целевой рынок</a:t>
              </a:r>
              <a:endParaRPr lang="en-US" sz="7000" spc="-70">
                <a:solidFill>
                  <a:srgbClr val="000000"/>
                </a:solidFill>
                <a:latin typeface="Crimson Roman" panose="02030503060406020304"/>
                <a:ea typeface="Crimson Roman" panose="02030503060406020304"/>
                <a:cs typeface="Crimson Roman" panose="02030503060406020304"/>
                <a:sym typeface="Crimson Roman" panose="02030503060406020304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1473345"/>
              <a:ext cx="9567593" cy="12664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815"/>
                </a:lnSpc>
              </a:pPr>
              <a:r>
                <a:rPr lang="en-US" sz="2725">
                  <a:solidFill>
                    <a:srgbClr val="000000"/>
                  </a:solidFill>
                  <a:latin typeface="Forum" panose="02000000000000000000"/>
                  <a:ea typeface="Forum" panose="02000000000000000000"/>
                  <a:cs typeface="Forum" panose="02000000000000000000"/>
                  <a:sym typeface="Forum" panose="02000000000000000000"/>
                </a:rPr>
                <a:t>Студенты и профессионалы заслуживают самого лучшего, особенно в эти трудные времена.</a:t>
              </a:r>
              <a:endParaRPr lang="en-US" sz="2725">
                <a:solidFill>
                  <a:srgbClr val="000000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1500250" y="3236340"/>
            <a:ext cx="4170881" cy="4170881"/>
            <a:chOff x="0" y="0"/>
            <a:chExt cx="5561175" cy="5561175"/>
          </a:xfrm>
        </p:grpSpPr>
        <p:grpSp>
          <p:nvGrpSpPr>
            <p:cNvPr id="3" name="Group 3"/>
            <p:cNvGrpSpPr/>
            <p:nvPr/>
          </p:nvGrpSpPr>
          <p:grpSpPr>
            <a:xfrm rot="0">
              <a:off x="0" y="0"/>
              <a:ext cx="5561175" cy="5561175"/>
              <a:chOff x="0" y="0"/>
              <a:chExt cx="6350000" cy="63500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E6C786"/>
              </a:solidFill>
            </p:spPr>
          </p:sp>
        </p:grpSp>
        <p:sp>
          <p:nvSpPr>
            <p:cNvPr id="5" name="TextBox 5"/>
            <p:cNvSpPr txBox="1"/>
            <p:nvPr/>
          </p:nvSpPr>
          <p:spPr>
            <a:xfrm>
              <a:off x="0" y="2379096"/>
              <a:ext cx="5561175" cy="7553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50"/>
                </a:lnSpc>
              </a:pPr>
              <a:r>
                <a:rPr lang="en-US" sz="3405" b="1" spc="-34">
                  <a:solidFill>
                    <a:srgbClr val="000000"/>
                  </a:solidFill>
                  <a:latin typeface="Crimson Roman Bold" panose="02000703000000000000"/>
                  <a:ea typeface="Crimson Roman Bold" panose="02000703000000000000"/>
                  <a:cs typeface="Crimson Roman Bold" panose="02000703000000000000"/>
                  <a:sym typeface="Crimson Roman Bold" panose="02000703000000000000"/>
                </a:rPr>
                <a:t>1,9 МЛРД</a:t>
              </a:r>
              <a:endParaRPr lang="en-US" sz="3405" b="1" spc="-34">
                <a:solidFill>
                  <a:srgbClr val="000000"/>
                </a:solidFill>
                <a:latin typeface="Crimson Roman Bold" panose="02000703000000000000"/>
                <a:ea typeface="Crimson Roman Bold" panose="02000703000000000000"/>
                <a:cs typeface="Crimson Roman Bold" panose="02000703000000000000"/>
                <a:sym typeface="Crimson Roman Bold" panose="02000703000000000000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995317" y="7834538"/>
            <a:ext cx="3083792" cy="744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>
                <a:solidFill>
                  <a:srgbClr val="000000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Общий доступный рынок</a:t>
            </a:r>
            <a:endParaRPr lang="en-US" sz="2800">
              <a:solidFill>
                <a:srgbClr val="000000"/>
              </a:solidFill>
              <a:latin typeface="Forum" panose="02000000000000000000"/>
              <a:ea typeface="Forum" panose="02000000000000000000"/>
              <a:cs typeface="Forum" panose="02000000000000000000"/>
              <a:sym typeface="Forum" panose="02000000000000000000"/>
            </a:endParaRPr>
          </a:p>
        </p:txBody>
      </p:sp>
      <p:grpSp>
        <p:nvGrpSpPr>
          <p:cNvPr id="7" name="Group 7"/>
          <p:cNvGrpSpPr/>
          <p:nvPr/>
        </p:nvGrpSpPr>
        <p:grpSpPr>
          <a:xfrm rot="0">
            <a:off x="7608698" y="3931821"/>
            <a:ext cx="3070604" cy="3070604"/>
            <a:chOff x="0" y="0"/>
            <a:chExt cx="4094138" cy="4094138"/>
          </a:xfrm>
        </p:grpSpPr>
        <p:grpSp>
          <p:nvGrpSpPr>
            <p:cNvPr id="8" name="Group 8"/>
            <p:cNvGrpSpPr/>
            <p:nvPr/>
          </p:nvGrpSpPr>
          <p:grpSpPr>
            <a:xfrm rot="0">
              <a:off x="0" y="0"/>
              <a:ext cx="4094138" cy="4094138"/>
              <a:chOff x="0" y="0"/>
              <a:chExt cx="6350000" cy="63500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E6C786"/>
              </a:solidFill>
            </p:spPr>
          </p:sp>
        </p:grpSp>
        <p:sp>
          <p:nvSpPr>
            <p:cNvPr id="10" name="TextBox 10"/>
            <p:cNvSpPr txBox="1"/>
            <p:nvPr/>
          </p:nvSpPr>
          <p:spPr>
            <a:xfrm>
              <a:off x="0" y="1645578"/>
              <a:ext cx="4094138" cy="7553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50"/>
                </a:lnSpc>
              </a:pPr>
              <a:r>
                <a:rPr lang="en-US" sz="3405" b="1" spc="-34">
                  <a:solidFill>
                    <a:srgbClr val="000000"/>
                  </a:solidFill>
                  <a:latin typeface="Crimson Roman Bold" panose="02000703000000000000"/>
                  <a:ea typeface="Crimson Roman Bold" panose="02000703000000000000"/>
                  <a:cs typeface="Crimson Roman Bold" panose="02000703000000000000"/>
                  <a:sym typeface="Crimson Roman Bold" panose="02000703000000000000"/>
                </a:rPr>
                <a:t>53 МЛН</a:t>
              </a:r>
              <a:endParaRPr lang="en-US" sz="3405" b="1" spc="-34">
                <a:solidFill>
                  <a:srgbClr val="000000"/>
                </a:solidFill>
                <a:latin typeface="Crimson Roman Bold" panose="02000703000000000000"/>
                <a:ea typeface="Crimson Roman Bold" panose="02000703000000000000"/>
                <a:cs typeface="Crimson Roman Bold" panose="02000703000000000000"/>
                <a:sym typeface="Crimson Roman Bold" panose="02000703000000000000"/>
              </a:endParaRP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7305876" y="7834538"/>
            <a:ext cx="3676249" cy="744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>
                <a:solidFill>
                  <a:srgbClr val="000000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Полезный доступный рынок</a:t>
            </a:r>
            <a:endParaRPr lang="en-US" sz="2800">
              <a:solidFill>
                <a:srgbClr val="000000"/>
              </a:solidFill>
              <a:latin typeface="Forum" panose="02000000000000000000"/>
              <a:ea typeface="Forum" panose="02000000000000000000"/>
              <a:cs typeface="Forum" panose="02000000000000000000"/>
              <a:sym typeface="Forum" panose="02000000000000000000"/>
            </a:endParaRPr>
          </a:p>
        </p:txBody>
      </p:sp>
      <p:grpSp>
        <p:nvGrpSpPr>
          <p:cNvPr id="12" name="Group 12"/>
          <p:cNvGrpSpPr/>
          <p:nvPr/>
        </p:nvGrpSpPr>
        <p:grpSpPr>
          <a:xfrm rot="0">
            <a:off x="12719665" y="4431178"/>
            <a:ext cx="2071890" cy="2071890"/>
            <a:chOff x="0" y="0"/>
            <a:chExt cx="2762520" cy="2762520"/>
          </a:xfrm>
        </p:grpSpPr>
        <p:grpSp>
          <p:nvGrpSpPr>
            <p:cNvPr id="13" name="Group 13"/>
            <p:cNvGrpSpPr/>
            <p:nvPr/>
          </p:nvGrpSpPr>
          <p:grpSpPr>
            <a:xfrm rot="0">
              <a:off x="0" y="0"/>
              <a:ext cx="2762520" cy="2762520"/>
              <a:chOff x="0" y="0"/>
              <a:chExt cx="6350000" cy="63500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E6C786"/>
              </a:solidFill>
            </p:spPr>
          </p:sp>
        </p:grpSp>
        <p:sp>
          <p:nvSpPr>
            <p:cNvPr id="15" name="TextBox 15"/>
            <p:cNvSpPr txBox="1"/>
            <p:nvPr/>
          </p:nvSpPr>
          <p:spPr>
            <a:xfrm>
              <a:off x="0" y="979769"/>
              <a:ext cx="2762520" cy="7553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50"/>
                </a:lnSpc>
              </a:pPr>
              <a:r>
                <a:rPr lang="en-US" sz="3405" b="1" spc="-34">
                  <a:solidFill>
                    <a:srgbClr val="000000"/>
                  </a:solidFill>
                  <a:latin typeface="Crimson Roman Bold" panose="02000703000000000000"/>
                  <a:ea typeface="Crimson Roman Bold" panose="02000703000000000000"/>
                  <a:cs typeface="Crimson Roman Bold" panose="02000703000000000000"/>
                  <a:sym typeface="Crimson Roman Bold" panose="02000703000000000000"/>
                </a:rPr>
                <a:t>10 МЛН</a:t>
              </a:r>
              <a:endParaRPr lang="en-US" sz="3405" b="1" spc="-34">
                <a:solidFill>
                  <a:srgbClr val="000000"/>
                </a:solidFill>
                <a:latin typeface="Crimson Roman Bold" panose="02000703000000000000"/>
                <a:ea typeface="Crimson Roman Bold" panose="02000703000000000000"/>
                <a:cs typeface="Crimson Roman Bold" panose="02000703000000000000"/>
                <a:sym typeface="Crimson Roman Bold" panose="02000703000000000000"/>
              </a:endParaRP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2447987" y="7834538"/>
            <a:ext cx="2615247" cy="388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>
                <a:solidFill>
                  <a:srgbClr val="000000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Доля рынка</a:t>
            </a:r>
            <a:endParaRPr lang="en-US" sz="2800">
              <a:solidFill>
                <a:srgbClr val="000000"/>
              </a:solidFill>
              <a:latin typeface="Forum" panose="02000000000000000000"/>
              <a:ea typeface="Forum" panose="02000000000000000000"/>
              <a:cs typeface="Forum" panose="02000000000000000000"/>
              <a:sym typeface="Forum" panose="02000000000000000000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500250" y="914400"/>
            <a:ext cx="6654127" cy="1181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00"/>
              </a:lnSpc>
            </a:pPr>
            <a:r>
              <a:rPr lang="en-US" sz="7000" spc="-70">
                <a:solidFill>
                  <a:srgbClr val="000000"/>
                </a:solidFill>
                <a:latin typeface="Crimson Roman" panose="02030503060406020304"/>
                <a:ea typeface="Crimson Roman" panose="02030503060406020304"/>
                <a:cs typeface="Crimson Roman" panose="02030503060406020304"/>
                <a:sym typeface="Crimson Roman" panose="02030503060406020304"/>
              </a:rPr>
              <a:t>Объем рынка</a:t>
            </a:r>
            <a:endParaRPr lang="en-US" sz="7000" spc="-70">
              <a:solidFill>
                <a:srgbClr val="000000"/>
              </a:solidFill>
              <a:latin typeface="Crimson Roman" panose="02030503060406020304"/>
              <a:ea typeface="Crimson Roman" panose="02030503060406020304"/>
              <a:cs typeface="Crimson Roman" panose="02030503060406020304"/>
              <a:sym typeface="Crimson Roman" panose="0203050306040602030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500250" y="907144"/>
            <a:ext cx="6654127" cy="2159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00"/>
              </a:lnSpc>
            </a:pPr>
            <a:r>
              <a:rPr lang="en-US" sz="7000" spc="-70">
                <a:solidFill>
                  <a:srgbClr val="000000"/>
                </a:solidFill>
                <a:latin typeface="Crimson Roman" panose="02030503060406020304"/>
                <a:ea typeface="Crimson Roman" panose="02030503060406020304"/>
                <a:cs typeface="Crimson Roman" panose="02030503060406020304"/>
                <a:sym typeface="Crimson Roman" panose="02030503060406020304"/>
              </a:rPr>
              <a:t>Прямые конкуренты</a:t>
            </a:r>
            <a:endParaRPr lang="en-US" sz="7000" spc="-70">
              <a:solidFill>
                <a:srgbClr val="000000"/>
              </a:solidFill>
              <a:latin typeface="Crimson Roman" panose="02030503060406020304"/>
              <a:ea typeface="Crimson Roman" panose="02030503060406020304"/>
              <a:cs typeface="Crimson Roman" panose="02030503060406020304"/>
              <a:sym typeface="Crimson Roman" panose="02030503060406020304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500250" y="5623974"/>
            <a:ext cx="6654127" cy="2159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00"/>
              </a:lnSpc>
            </a:pPr>
            <a:r>
              <a:rPr lang="en-US" sz="7000" spc="-70">
                <a:solidFill>
                  <a:srgbClr val="000000"/>
                </a:solidFill>
                <a:latin typeface="Crimson Roman" panose="02030503060406020304"/>
                <a:ea typeface="Crimson Roman" panose="02030503060406020304"/>
                <a:cs typeface="Crimson Roman" panose="02030503060406020304"/>
                <a:sym typeface="Crimson Roman" panose="02030503060406020304"/>
              </a:rPr>
              <a:t>Непрямые конкуренты</a:t>
            </a:r>
            <a:endParaRPr lang="en-US" sz="7000" spc="-70">
              <a:solidFill>
                <a:srgbClr val="000000"/>
              </a:solidFill>
              <a:latin typeface="Crimson Roman" panose="02030503060406020304"/>
              <a:ea typeface="Crimson Roman" panose="02030503060406020304"/>
              <a:cs typeface="Crimson Roman" panose="02030503060406020304"/>
              <a:sym typeface="Crimson Roman" panose="02030503060406020304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9852577" y="884738"/>
            <a:ext cx="7120973" cy="3510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79475" lvl="1" indent="-440055" algn="l">
              <a:lnSpc>
                <a:spcPts val="9575"/>
              </a:lnSpc>
              <a:buFont typeface="Arial" panose="020B0604020202020204"/>
              <a:buChar char="•"/>
            </a:pPr>
            <a:r>
              <a:rPr lang="en-US" sz="4075">
                <a:solidFill>
                  <a:srgbClr val="000000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ООО «ПО решения»</a:t>
            </a:r>
            <a:endParaRPr lang="en-US" sz="4075">
              <a:solidFill>
                <a:srgbClr val="000000"/>
              </a:solidFill>
              <a:latin typeface="Forum" panose="02000000000000000000"/>
              <a:ea typeface="Forum" panose="02000000000000000000"/>
              <a:cs typeface="Forum" panose="02000000000000000000"/>
              <a:sym typeface="Forum" panose="02000000000000000000"/>
            </a:endParaRPr>
          </a:p>
          <a:p>
            <a:pPr marL="879475" lvl="1" indent="-440055" algn="l">
              <a:lnSpc>
                <a:spcPts val="9575"/>
              </a:lnSpc>
              <a:buFont typeface="Arial" panose="020B0604020202020204"/>
              <a:buChar char="•"/>
            </a:pPr>
            <a:r>
              <a:rPr lang="en-US" sz="4075">
                <a:solidFill>
                  <a:srgbClr val="000000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ООО «Воронеж решения»</a:t>
            </a:r>
            <a:endParaRPr lang="en-US" sz="4075">
              <a:solidFill>
                <a:srgbClr val="000000"/>
              </a:solidFill>
              <a:latin typeface="Forum" panose="02000000000000000000"/>
              <a:ea typeface="Forum" panose="02000000000000000000"/>
              <a:cs typeface="Forum" panose="02000000000000000000"/>
              <a:sym typeface="Forum" panose="02000000000000000000"/>
            </a:endParaRPr>
          </a:p>
          <a:p>
            <a:pPr marL="879475" lvl="1" indent="-440055" algn="l">
              <a:lnSpc>
                <a:spcPts val="9575"/>
              </a:lnSpc>
              <a:buFont typeface="Arial" panose="020B0604020202020204"/>
              <a:buChar char="•"/>
            </a:pPr>
            <a:r>
              <a:rPr lang="en-US" sz="4075">
                <a:solidFill>
                  <a:srgbClr val="000000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ЗАО «Тех. пути»</a:t>
            </a:r>
            <a:endParaRPr lang="en-US" sz="4075">
              <a:solidFill>
                <a:srgbClr val="000000"/>
              </a:solidFill>
              <a:latin typeface="Forum" panose="02000000000000000000"/>
              <a:ea typeface="Forum" panose="02000000000000000000"/>
              <a:cs typeface="Forum" panose="02000000000000000000"/>
              <a:sym typeface="Forum" panose="02000000000000000000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9852577" y="5721754"/>
            <a:ext cx="7120973" cy="32718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66445" lvl="1" indent="-382905" algn="l">
              <a:lnSpc>
                <a:spcPts val="6565"/>
              </a:lnSpc>
              <a:buFont typeface="Arial" panose="020B0604020202020204"/>
              <a:buChar char="•"/>
            </a:pPr>
            <a:r>
              <a:rPr lang="en-US" sz="3550">
                <a:solidFill>
                  <a:srgbClr val="000000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«Компьютеры и ПО решения»</a:t>
            </a:r>
            <a:endParaRPr lang="en-US" sz="3550">
              <a:solidFill>
                <a:srgbClr val="000000"/>
              </a:solidFill>
              <a:latin typeface="Forum" panose="02000000000000000000"/>
              <a:ea typeface="Forum" panose="02000000000000000000"/>
              <a:cs typeface="Forum" panose="02000000000000000000"/>
              <a:sym typeface="Forum" panose="02000000000000000000"/>
            </a:endParaRPr>
          </a:p>
          <a:p>
            <a:pPr marL="766445" lvl="1" indent="-382905" algn="l">
              <a:lnSpc>
                <a:spcPts val="6565"/>
              </a:lnSpc>
              <a:buFont typeface="Arial" panose="020B0604020202020204"/>
              <a:buChar char="•"/>
            </a:pPr>
            <a:r>
              <a:rPr lang="en-US" sz="3550">
                <a:solidFill>
                  <a:srgbClr val="000000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«Технологические решения от Гены»</a:t>
            </a:r>
            <a:endParaRPr lang="en-US" sz="3550">
              <a:solidFill>
                <a:srgbClr val="000000"/>
              </a:solidFill>
              <a:latin typeface="Forum" panose="02000000000000000000"/>
              <a:ea typeface="Forum" panose="02000000000000000000"/>
              <a:cs typeface="Forum" panose="02000000000000000000"/>
              <a:sym typeface="Forum" panose="02000000000000000000"/>
            </a:endParaRPr>
          </a:p>
          <a:p>
            <a:pPr marL="766445" lvl="1" indent="-382905" algn="l">
              <a:lnSpc>
                <a:spcPts val="6565"/>
              </a:lnSpc>
              <a:buFont typeface="Arial" panose="020B0604020202020204"/>
              <a:buChar char="•"/>
            </a:pPr>
            <a:r>
              <a:rPr lang="en-US" sz="3550">
                <a:solidFill>
                  <a:srgbClr val="000000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«Шаг в технологии»</a:t>
            </a:r>
            <a:endParaRPr lang="en-US" sz="3550">
              <a:solidFill>
                <a:srgbClr val="000000"/>
              </a:solidFill>
              <a:latin typeface="Forum" panose="02000000000000000000"/>
              <a:ea typeface="Forum" panose="02000000000000000000"/>
              <a:cs typeface="Forum" panose="02000000000000000000"/>
              <a:sym typeface="Forum" panose="02000000000000000000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10043279" y="2221258"/>
            <a:ext cx="6884876" cy="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>
            <a:off x="10043279" y="6829674"/>
            <a:ext cx="6884876" cy="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AutoShape 8"/>
          <p:cNvSpPr/>
          <p:nvPr/>
        </p:nvSpPr>
        <p:spPr>
          <a:xfrm>
            <a:off x="10043279" y="3502925"/>
            <a:ext cx="6884876" cy="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AutoShape 9"/>
          <p:cNvSpPr/>
          <p:nvPr/>
        </p:nvSpPr>
        <p:spPr>
          <a:xfrm>
            <a:off x="10043279" y="8111341"/>
            <a:ext cx="6884876" cy="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l="-363" t="-19418" r="-363"/>
            </a:stretch>
          </a:blipFill>
        </p:spPr>
      </p:sp>
      <p:grpSp>
        <p:nvGrpSpPr>
          <p:cNvPr id="3" name="Group 3"/>
          <p:cNvGrpSpPr/>
          <p:nvPr/>
        </p:nvGrpSpPr>
        <p:grpSpPr>
          <a:xfrm rot="0">
            <a:off x="0" y="0"/>
            <a:ext cx="18468860" cy="10374948"/>
            <a:chOff x="0" y="0"/>
            <a:chExt cx="3406992" cy="191389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406992" cy="1913890"/>
            </a:xfrm>
            <a:custGeom>
              <a:avLst/>
              <a:gdLst/>
              <a:ahLst/>
              <a:cxnLst/>
              <a:rect l="l" t="t" r="r" b="b"/>
              <a:pathLst>
                <a:path w="3406992" h="1913890">
                  <a:moveTo>
                    <a:pt x="0" y="0"/>
                  </a:moveTo>
                  <a:lnTo>
                    <a:pt x="3406992" y="0"/>
                  </a:lnTo>
                  <a:lnTo>
                    <a:pt x="3406992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1E1E1E">
                <a:alpha val="43922"/>
              </a:srgbClr>
            </a:solidFill>
          </p:spPr>
        </p:sp>
      </p:grpSp>
      <p:sp>
        <p:nvSpPr>
          <p:cNvPr id="5" name="TextBox 5"/>
          <p:cNvSpPr txBox="1"/>
          <p:nvPr/>
        </p:nvSpPr>
        <p:spPr>
          <a:xfrm>
            <a:off x="1517114" y="2262073"/>
            <a:ext cx="12269863" cy="4308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00"/>
              </a:lnSpc>
            </a:pPr>
            <a:r>
              <a:rPr lang="en-US" sz="14000" spc="-140">
                <a:solidFill>
                  <a:srgbClr val="FFFFFF"/>
                </a:solidFill>
                <a:latin typeface="Crimson Roman" panose="02030503060406020304"/>
                <a:ea typeface="Crimson Roman" panose="02030503060406020304"/>
                <a:cs typeface="Crimson Roman" panose="02030503060406020304"/>
                <a:sym typeface="Crimson Roman" panose="02030503060406020304"/>
              </a:rPr>
              <a:t>Конкурентные преимущества</a:t>
            </a:r>
            <a:endParaRPr lang="en-US" sz="14000" spc="-140">
              <a:solidFill>
                <a:srgbClr val="FFFFFF"/>
              </a:solidFill>
              <a:latin typeface="Crimson Roman" panose="02030503060406020304"/>
              <a:ea typeface="Crimson Roman" panose="02030503060406020304"/>
              <a:cs typeface="Crimson Roman" panose="02030503060406020304"/>
              <a:sym typeface="Crimson Roman" panose="02030503060406020304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485832" y="3371612"/>
            <a:ext cx="9633531" cy="12714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45"/>
              </a:lnSpc>
            </a:pPr>
            <a:r>
              <a:rPr lang="en-US" sz="2390">
                <a:solidFill>
                  <a:srgbClr val="000000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Регулярное онлайн-обучение как для новых, так и для опытных сотрудников позволяет компании совершенствоваться по мере развития. Чем больше мы узнаем как команда, тем лучших результатов мы добьемся.</a:t>
            </a:r>
            <a:endParaRPr lang="en-US" sz="2390">
              <a:solidFill>
                <a:srgbClr val="000000"/>
              </a:solidFill>
              <a:latin typeface="Forum" panose="02000000000000000000"/>
              <a:ea typeface="Forum" panose="02000000000000000000"/>
              <a:cs typeface="Forum" panose="02000000000000000000"/>
              <a:sym typeface="Forum" panose="02000000000000000000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168637" y="3295412"/>
            <a:ext cx="3275787" cy="571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0"/>
              </a:lnSpc>
              <a:spcBef>
                <a:spcPct val="0"/>
              </a:spcBef>
            </a:pPr>
            <a:r>
              <a:rPr lang="en-US" sz="2800" b="1">
                <a:solidFill>
                  <a:srgbClr val="000000"/>
                </a:solidFill>
                <a:latin typeface="Crimson Roman Bold" panose="02000703000000000000"/>
                <a:ea typeface="Crimson Roman Bold" panose="02000703000000000000"/>
                <a:cs typeface="Crimson Roman Bold" panose="02000703000000000000"/>
                <a:sym typeface="Crimson Roman Bold" panose="02000703000000000000"/>
              </a:rPr>
              <a:t>Преимущество 2</a:t>
            </a:r>
            <a:endParaRPr lang="en-US" sz="2800" b="1">
              <a:solidFill>
                <a:srgbClr val="000000"/>
              </a:solidFill>
              <a:latin typeface="Crimson Roman Bold" panose="02000703000000000000"/>
              <a:ea typeface="Crimson Roman Bold" panose="02000703000000000000"/>
              <a:cs typeface="Crimson Roman Bold" panose="02000703000000000000"/>
              <a:sym typeface="Crimson Roman Bold" panose="0200070300000000000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485832" y="1328733"/>
            <a:ext cx="9633531" cy="14985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0"/>
              </a:lnSpc>
            </a:pPr>
            <a:r>
              <a:rPr lang="en-US" sz="2800">
                <a:solidFill>
                  <a:srgbClr val="000000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Последовательная разработка надежного ПО для нашего целевого рынка увеличит охват и приведет к большему количеству клиентов.</a:t>
            </a:r>
            <a:endParaRPr lang="en-US" sz="2800">
              <a:solidFill>
                <a:srgbClr val="000000"/>
              </a:solidFill>
              <a:latin typeface="Forum" panose="02000000000000000000"/>
              <a:ea typeface="Forum" panose="02000000000000000000"/>
              <a:cs typeface="Forum" panose="02000000000000000000"/>
              <a:sym typeface="Forum" panose="02000000000000000000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168637" y="1271583"/>
            <a:ext cx="3275787" cy="571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0"/>
              </a:lnSpc>
              <a:spcBef>
                <a:spcPct val="0"/>
              </a:spcBef>
            </a:pPr>
            <a:r>
              <a:rPr lang="en-US" sz="2800" b="1">
                <a:solidFill>
                  <a:srgbClr val="000000"/>
                </a:solidFill>
                <a:latin typeface="Crimson Roman Bold" panose="02000703000000000000"/>
                <a:ea typeface="Crimson Roman Bold" panose="02000703000000000000"/>
                <a:cs typeface="Crimson Roman Bold" panose="02000703000000000000"/>
                <a:sym typeface="Crimson Roman Bold" panose="02000703000000000000"/>
              </a:rPr>
              <a:t>Преимущество 1</a:t>
            </a:r>
            <a:endParaRPr lang="en-US" sz="2800" b="1">
              <a:solidFill>
                <a:srgbClr val="000000"/>
              </a:solidFill>
              <a:latin typeface="Crimson Roman Bold" panose="02000703000000000000"/>
              <a:ea typeface="Crimson Roman Bold" panose="02000703000000000000"/>
              <a:cs typeface="Crimson Roman Bold" panose="02000703000000000000"/>
              <a:sym typeface="Crimson Roman Bold" panose="0200070300000000000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485832" y="5376391"/>
            <a:ext cx="9633531" cy="14985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0"/>
              </a:lnSpc>
            </a:pPr>
            <a:r>
              <a:rPr lang="en-US" sz="2800">
                <a:solidFill>
                  <a:srgbClr val="000000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Ключевым моментом является инвестирование в правильные каналы. Например, реклама в социальных сетях является главным приоритетом.</a:t>
            </a:r>
            <a:endParaRPr lang="en-US" sz="2800">
              <a:solidFill>
                <a:srgbClr val="000000"/>
              </a:solidFill>
              <a:latin typeface="Forum" panose="02000000000000000000"/>
              <a:ea typeface="Forum" panose="02000000000000000000"/>
              <a:cs typeface="Forum" panose="02000000000000000000"/>
              <a:sym typeface="Forum" panose="0200000000000000000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168637" y="5319241"/>
            <a:ext cx="3275787" cy="571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0"/>
              </a:lnSpc>
              <a:spcBef>
                <a:spcPct val="0"/>
              </a:spcBef>
            </a:pPr>
            <a:r>
              <a:rPr lang="en-US" sz="2800" b="1">
                <a:solidFill>
                  <a:srgbClr val="000000"/>
                </a:solidFill>
                <a:latin typeface="Crimson Roman Bold" panose="02000703000000000000"/>
                <a:ea typeface="Crimson Roman Bold" panose="02000703000000000000"/>
                <a:cs typeface="Crimson Roman Bold" panose="02000703000000000000"/>
                <a:sym typeface="Crimson Roman Bold" panose="02000703000000000000"/>
              </a:rPr>
              <a:t>Преимущество 3</a:t>
            </a:r>
            <a:endParaRPr lang="en-US" sz="2800" b="1">
              <a:solidFill>
                <a:srgbClr val="000000"/>
              </a:solidFill>
              <a:latin typeface="Crimson Roman Bold" panose="02000703000000000000"/>
              <a:ea typeface="Crimson Roman Bold" panose="02000703000000000000"/>
              <a:cs typeface="Crimson Roman Bold" panose="02000703000000000000"/>
              <a:sym typeface="Crimson Roman Bold" panose="02000703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6485832" y="7400220"/>
            <a:ext cx="9633531" cy="14985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0"/>
              </a:lnSpc>
            </a:pPr>
            <a:r>
              <a:rPr lang="en-US" sz="2800">
                <a:solidFill>
                  <a:srgbClr val="000000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Крайне важно уделять приоритетное внимание корпоративной социальной ответственности. Нам нужно поддерживать деловую репутацию.</a:t>
            </a:r>
            <a:endParaRPr lang="en-US" sz="2800">
              <a:solidFill>
                <a:srgbClr val="000000"/>
              </a:solidFill>
              <a:latin typeface="Forum" panose="02000000000000000000"/>
              <a:ea typeface="Forum" panose="02000000000000000000"/>
              <a:cs typeface="Forum" panose="02000000000000000000"/>
              <a:sym typeface="Forum" panose="020000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2168637" y="7343070"/>
            <a:ext cx="3275787" cy="571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0"/>
              </a:lnSpc>
              <a:spcBef>
                <a:spcPct val="0"/>
              </a:spcBef>
            </a:pPr>
            <a:r>
              <a:rPr lang="en-US" sz="2800" b="1">
                <a:solidFill>
                  <a:srgbClr val="000000"/>
                </a:solidFill>
                <a:latin typeface="Crimson Roman Bold" panose="02000703000000000000"/>
                <a:ea typeface="Crimson Roman Bold" panose="02000703000000000000"/>
                <a:cs typeface="Crimson Roman Bold" panose="02000703000000000000"/>
                <a:sym typeface="Crimson Roman Bold" panose="02000703000000000000"/>
              </a:rPr>
              <a:t>Преимущество 4</a:t>
            </a:r>
            <a:endParaRPr lang="en-US" sz="2800" b="1">
              <a:solidFill>
                <a:srgbClr val="000000"/>
              </a:solidFill>
              <a:latin typeface="Crimson Roman Bold" panose="02000703000000000000"/>
              <a:ea typeface="Crimson Roman Bold" panose="02000703000000000000"/>
              <a:cs typeface="Crimson Roman Bold" panose="02000703000000000000"/>
              <a:sym typeface="Crimson Roman Bold" panose="0200070300000000000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048750" y="1291752"/>
            <a:ext cx="7890808" cy="571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0"/>
              </a:lnSpc>
              <a:spcBef>
                <a:spcPct val="0"/>
              </a:spcBef>
            </a:pPr>
            <a:r>
              <a:rPr lang="en-US" sz="2800" b="1">
                <a:solidFill>
                  <a:srgbClr val="FFFFFF"/>
                </a:solidFill>
                <a:latin typeface="Crimson Roman Bold" panose="02000703000000000000"/>
                <a:ea typeface="Crimson Roman Bold" panose="02000703000000000000"/>
                <a:cs typeface="Crimson Roman Bold" panose="02000703000000000000"/>
                <a:sym typeface="Crimson Roman Bold" panose="02000703000000000000"/>
              </a:rPr>
              <a:t>Подход 1</a:t>
            </a:r>
            <a:endParaRPr lang="en-US" sz="2800" b="1">
              <a:solidFill>
                <a:srgbClr val="FFFFFF"/>
              </a:solidFill>
              <a:latin typeface="Crimson Roman Bold" panose="02000703000000000000"/>
              <a:ea typeface="Crimson Roman Bold" panose="02000703000000000000"/>
              <a:cs typeface="Crimson Roman Bold" panose="02000703000000000000"/>
              <a:sym typeface="Crimson Roman Bold" panose="02000703000000000000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9048750" y="4454286"/>
            <a:ext cx="7890808" cy="571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0"/>
              </a:lnSpc>
              <a:spcBef>
                <a:spcPct val="0"/>
              </a:spcBef>
            </a:pPr>
            <a:r>
              <a:rPr lang="en-US" sz="2800" b="1">
                <a:solidFill>
                  <a:srgbClr val="FFFFFF"/>
                </a:solidFill>
                <a:latin typeface="Crimson Roman Bold" panose="02000703000000000000"/>
                <a:ea typeface="Crimson Roman Bold" panose="02000703000000000000"/>
                <a:cs typeface="Crimson Roman Bold" panose="02000703000000000000"/>
                <a:sym typeface="Crimson Roman Bold" panose="02000703000000000000"/>
              </a:rPr>
              <a:t>Подход 2</a:t>
            </a:r>
            <a:endParaRPr lang="en-US" sz="2800" b="1">
              <a:solidFill>
                <a:srgbClr val="FFFFFF"/>
              </a:solidFill>
              <a:latin typeface="Crimson Roman Bold" panose="02000703000000000000"/>
              <a:ea typeface="Crimson Roman Bold" panose="02000703000000000000"/>
              <a:cs typeface="Crimson Roman Bold" panose="02000703000000000000"/>
              <a:sym typeface="Crimson Roman Bold" panose="0200070300000000000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9048750" y="7246140"/>
            <a:ext cx="7890808" cy="571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0"/>
              </a:lnSpc>
              <a:spcBef>
                <a:spcPct val="0"/>
              </a:spcBef>
            </a:pPr>
            <a:r>
              <a:rPr lang="en-US" sz="2800" b="1">
                <a:solidFill>
                  <a:srgbClr val="FFFFFF"/>
                </a:solidFill>
                <a:latin typeface="Crimson Roman Bold" panose="02000703000000000000"/>
                <a:ea typeface="Crimson Roman Bold" panose="02000703000000000000"/>
                <a:cs typeface="Crimson Roman Bold" panose="02000703000000000000"/>
                <a:sym typeface="Crimson Roman Bold" panose="02000703000000000000"/>
              </a:rPr>
              <a:t>Подход 3</a:t>
            </a:r>
            <a:endParaRPr lang="en-US" sz="2800" b="1">
              <a:solidFill>
                <a:srgbClr val="FFFFFF"/>
              </a:solidFill>
              <a:latin typeface="Crimson Roman Bold" panose="02000703000000000000"/>
              <a:ea typeface="Crimson Roman Bold" panose="02000703000000000000"/>
              <a:cs typeface="Crimson Roman Bold" panose="02000703000000000000"/>
              <a:sym typeface="Crimson Roman Bold" panose="02000703000000000000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9048750" y="1992157"/>
            <a:ext cx="7890808" cy="1539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045"/>
              </a:lnSpc>
            </a:pPr>
            <a:r>
              <a:rPr lang="en-US" sz="2175">
                <a:solidFill>
                  <a:srgbClr val="FFFFFF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У нас простой подход к обеспечению того, что требует наш рынок. Зачем усложнять ПО, если вы можете представить его таким, каким оно есть на самом деле - быстрым, безопасным и надежным инструментом для удобного пользования интернетом?</a:t>
            </a:r>
            <a:endParaRPr lang="en-US" sz="2175">
              <a:solidFill>
                <a:srgbClr val="FFFFFF"/>
              </a:solidFill>
              <a:latin typeface="Forum" panose="02000000000000000000"/>
              <a:ea typeface="Forum" panose="02000000000000000000"/>
              <a:cs typeface="Forum" panose="02000000000000000000"/>
              <a:sym typeface="Forum" panose="0200000000000000000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9048750" y="5164380"/>
            <a:ext cx="7890808" cy="1076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35"/>
              </a:lnSpc>
              <a:spcBef>
                <a:spcPct val="0"/>
              </a:spcBef>
            </a:pPr>
            <a:r>
              <a:rPr lang="en-US" sz="2025" u="none">
                <a:solidFill>
                  <a:srgbClr val="FFFFFF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Мы прислушиваемся к своим клиентам. Мы не настаиваем на том, чтобы просто оставаться на месте; мы принимаем во внимание отзывы и запросы потребителей, и тщательно исследуем области для улучшения.</a:t>
            </a:r>
            <a:endParaRPr lang="en-US" sz="2025" u="none">
              <a:solidFill>
                <a:srgbClr val="FFFFFF"/>
              </a:solidFill>
              <a:latin typeface="Forum" panose="02000000000000000000"/>
              <a:ea typeface="Forum" panose="02000000000000000000"/>
              <a:cs typeface="Forum" panose="02000000000000000000"/>
              <a:sym typeface="Forum" panose="0200000000000000000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048750" y="8041795"/>
            <a:ext cx="7890808" cy="666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25"/>
              </a:lnSpc>
              <a:spcBef>
                <a:spcPct val="0"/>
              </a:spcBef>
            </a:pPr>
            <a:r>
              <a:rPr lang="en-US" sz="1875" u="none">
                <a:solidFill>
                  <a:srgbClr val="FFFFFF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Интернет - не единственный наш дом. У нас крепкие партнерские отношения между школой и бизнесом, и мы предлагаем услуги в сфере бизнеса.</a:t>
            </a:r>
            <a:endParaRPr lang="en-US" sz="1875" u="none">
              <a:solidFill>
                <a:srgbClr val="FFFFFF"/>
              </a:solidFill>
              <a:latin typeface="Forum" panose="02000000000000000000"/>
              <a:ea typeface="Forum" panose="02000000000000000000"/>
              <a:cs typeface="Forum" panose="02000000000000000000"/>
              <a:sym typeface="Forum" panose="020000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500250" y="4006850"/>
            <a:ext cx="6654127" cy="2159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00"/>
              </a:lnSpc>
            </a:pPr>
            <a:r>
              <a:rPr lang="en-US" sz="7000" spc="-70">
                <a:solidFill>
                  <a:srgbClr val="FFFFFF"/>
                </a:solidFill>
                <a:latin typeface="Crimson Roman" panose="02030503060406020304"/>
                <a:ea typeface="Crimson Roman" panose="02030503060406020304"/>
                <a:cs typeface="Crimson Roman" panose="02030503060406020304"/>
                <a:sym typeface="Crimson Roman" panose="02030503060406020304"/>
              </a:rPr>
              <a:t>Подход к конкурентам</a:t>
            </a:r>
            <a:endParaRPr lang="en-US" sz="7000" spc="-70">
              <a:solidFill>
                <a:srgbClr val="FFFFFF"/>
              </a:solidFill>
              <a:latin typeface="Crimson Roman" panose="02030503060406020304"/>
              <a:ea typeface="Crimson Roman" panose="02030503060406020304"/>
              <a:cs typeface="Crimson Roman" panose="02030503060406020304"/>
              <a:sym typeface="Crimson Roman" panose="02030503060406020304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9334500" y="1539802"/>
            <a:ext cx="7924800" cy="1744770"/>
            <a:chOff x="0" y="0"/>
            <a:chExt cx="10566400" cy="2326360"/>
          </a:xfrm>
        </p:grpSpPr>
        <p:sp>
          <p:nvSpPr>
            <p:cNvPr id="3" name="TextBox 3"/>
            <p:cNvSpPr txBox="1"/>
            <p:nvPr/>
          </p:nvSpPr>
          <p:spPr>
            <a:xfrm>
              <a:off x="0" y="-104775"/>
              <a:ext cx="9513624" cy="6079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60"/>
                </a:lnSpc>
                <a:spcBef>
                  <a:spcPct val="0"/>
                </a:spcBef>
              </a:pPr>
              <a:r>
                <a:rPr lang="en-US" sz="2400" b="1">
                  <a:solidFill>
                    <a:srgbClr val="000000"/>
                  </a:solidFill>
                  <a:latin typeface="Crimson Roman Bold" panose="02000703000000000000"/>
                  <a:ea typeface="Crimson Roman Bold" panose="02000703000000000000"/>
                  <a:cs typeface="Crimson Roman Bold" panose="02000703000000000000"/>
                  <a:sym typeface="Crimson Roman Bold" panose="02000703000000000000"/>
                </a:rPr>
                <a:t>ТАРИФНЫЙ ПЛАН 1</a:t>
              </a:r>
              <a:endParaRPr lang="en-US" sz="2400" b="1">
                <a:solidFill>
                  <a:srgbClr val="000000"/>
                </a:solidFill>
                <a:latin typeface="Crimson Roman Bold" panose="02000703000000000000"/>
                <a:ea typeface="Crimson Roman Bold" panose="02000703000000000000"/>
                <a:cs typeface="Crimson Roman Bold" panose="02000703000000000000"/>
                <a:sym typeface="Crimson Roman Bold" panose="02000703000000000000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683615"/>
              <a:ext cx="10566400" cy="16827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360"/>
                </a:lnSpc>
              </a:pPr>
              <a:r>
                <a:rPr lang="en-US" sz="2400">
                  <a:solidFill>
                    <a:srgbClr val="000000"/>
                  </a:solidFill>
                  <a:latin typeface="Forum" panose="02000000000000000000"/>
                  <a:ea typeface="Forum" panose="02000000000000000000"/>
                  <a:cs typeface="Forum" panose="02000000000000000000"/>
                  <a:sym typeface="Forum" panose="02000000000000000000"/>
                </a:rPr>
                <a:t>Студенты, которые приспосабливаются к учебе из дома, по достоинству оценят быстрый, безопасный и эффективный веб-браузер, работающий без задержек.</a:t>
              </a:r>
              <a:endParaRPr lang="en-US" sz="2400">
                <a:solidFill>
                  <a:srgbClr val="000000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 rot="0">
            <a:off x="9334500" y="4242766"/>
            <a:ext cx="7924800" cy="2177614"/>
            <a:chOff x="0" y="0"/>
            <a:chExt cx="10566400" cy="2903485"/>
          </a:xfrm>
        </p:grpSpPr>
        <p:sp>
          <p:nvSpPr>
            <p:cNvPr id="6" name="TextBox 6"/>
            <p:cNvSpPr txBox="1"/>
            <p:nvPr/>
          </p:nvSpPr>
          <p:spPr>
            <a:xfrm>
              <a:off x="0" y="-104775"/>
              <a:ext cx="9513624" cy="6079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60"/>
                </a:lnSpc>
                <a:spcBef>
                  <a:spcPct val="0"/>
                </a:spcBef>
              </a:pPr>
              <a:r>
                <a:rPr lang="en-US" sz="2400" b="1">
                  <a:solidFill>
                    <a:srgbClr val="000000"/>
                  </a:solidFill>
                  <a:latin typeface="Crimson Roman Bold" panose="02000703000000000000"/>
                  <a:ea typeface="Crimson Roman Bold" panose="02000703000000000000"/>
                  <a:cs typeface="Crimson Roman Bold" panose="02000703000000000000"/>
                  <a:sym typeface="Crimson Roman Bold" panose="02000703000000000000"/>
                </a:rPr>
                <a:t>ТАРИФ 2</a:t>
              </a:r>
              <a:endParaRPr lang="en-US" sz="2400" b="1">
                <a:solidFill>
                  <a:srgbClr val="000000"/>
                </a:solidFill>
                <a:latin typeface="Crimson Roman Bold" panose="02000703000000000000"/>
                <a:ea typeface="Crimson Roman Bold" panose="02000703000000000000"/>
                <a:cs typeface="Crimson Roman Bold" panose="02000703000000000000"/>
                <a:sym typeface="Crimson Roman Bold" panose="02000703000000000000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657252"/>
              <a:ext cx="10566400" cy="22516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360"/>
                </a:lnSpc>
                <a:spcBef>
                  <a:spcPct val="0"/>
                </a:spcBef>
              </a:pPr>
              <a:r>
                <a:rPr lang="en-US" sz="2400" u="none">
                  <a:solidFill>
                    <a:srgbClr val="000000"/>
                  </a:solidFill>
                  <a:latin typeface="Forum" panose="02000000000000000000"/>
                  <a:ea typeface="Forum" panose="02000000000000000000"/>
                  <a:cs typeface="Forum" panose="02000000000000000000"/>
                  <a:sym typeface="Forum" panose="02000000000000000000"/>
                </a:rPr>
                <a:t>И большие, и маленькие компании теперь могут выполнять повседневные задачи без проблем, работая в браузере, который не закрывается внезапно и не мешает им посещать сайты. Производительность - главный приоритет.</a:t>
              </a:r>
              <a:endParaRPr lang="en-US" sz="2400" u="none">
                <a:solidFill>
                  <a:srgbClr val="000000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 rot="-5400000">
            <a:off x="8598086" y="6990880"/>
            <a:ext cx="507800" cy="599082"/>
            <a:chOff x="0" y="0"/>
            <a:chExt cx="2354580" cy="277784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353310" cy="2777841"/>
            </a:xfrm>
            <a:custGeom>
              <a:avLst/>
              <a:gdLst/>
              <a:ahLst/>
              <a:cxnLst/>
              <a:rect l="l" t="t" r="r" b="b"/>
              <a:pathLst>
                <a:path w="2353310" h="2777841">
                  <a:moveTo>
                    <a:pt x="784860" y="2710530"/>
                  </a:moveTo>
                  <a:cubicBezTo>
                    <a:pt x="905510" y="2751170"/>
                    <a:pt x="1042670" y="2777841"/>
                    <a:pt x="1177290" y="2777841"/>
                  </a:cubicBezTo>
                  <a:cubicBezTo>
                    <a:pt x="1311910" y="2777841"/>
                    <a:pt x="1441450" y="2754980"/>
                    <a:pt x="1560830" y="2714341"/>
                  </a:cubicBezTo>
                  <a:cubicBezTo>
                    <a:pt x="1563370" y="2713070"/>
                    <a:pt x="1565910" y="2713070"/>
                    <a:pt x="1568450" y="2711801"/>
                  </a:cubicBezTo>
                  <a:cubicBezTo>
                    <a:pt x="2016760" y="2549241"/>
                    <a:pt x="2346960" y="2119980"/>
                    <a:pt x="2353310" y="1618611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1617411"/>
                  </a:lnTo>
                  <a:cubicBezTo>
                    <a:pt x="6350" y="2122520"/>
                    <a:pt x="331470" y="2551780"/>
                    <a:pt x="784860" y="2710530"/>
                  </a:cubicBezTo>
                  <a:close/>
                </a:path>
              </a:pathLst>
            </a:custGeom>
            <a:solidFill>
              <a:srgbClr val="E6C786"/>
            </a:solidFill>
          </p:spPr>
        </p:sp>
      </p:grpSp>
      <p:grpSp>
        <p:nvGrpSpPr>
          <p:cNvPr id="10" name="Group 10"/>
          <p:cNvGrpSpPr/>
          <p:nvPr/>
        </p:nvGrpSpPr>
        <p:grpSpPr>
          <a:xfrm rot="-5400000">
            <a:off x="8598086" y="4103608"/>
            <a:ext cx="507800" cy="599082"/>
            <a:chOff x="0" y="0"/>
            <a:chExt cx="2354580" cy="277784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53310" cy="2777841"/>
            </a:xfrm>
            <a:custGeom>
              <a:avLst/>
              <a:gdLst/>
              <a:ahLst/>
              <a:cxnLst/>
              <a:rect l="l" t="t" r="r" b="b"/>
              <a:pathLst>
                <a:path w="2353310" h="2777841">
                  <a:moveTo>
                    <a:pt x="784860" y="2710530"/>
                  </a:moveTo>
                  <a:cubicBezTo>
                    <a:pt x="905510" y="2751170"/>
                    <a:pt x="1042670" y="2777841"/>
                    <a:pt x="1177290" y="2777841"/>
                  </a:cubicBezTo>
                  <a:cubicBezTo>
                    <a:pt x="1311910" y="2777841"/>
                    <a:pt x="1441450" y="2754980"/>
                    <a:pt x="1560830" y="2714341"/>
                  </a:cubicBezTo>
                  <a:cubicBezTo>
                    <a:pt x="1563370" y="2713070"/>
                    <a:pt x="1565910" y="2713070"/>
                    <a:pt x="1568450" y="2711801"/>
                  </a:cubicBezTo>
                  <a:cubicBezTo>
                    <a:pt x="2016760" y="2549241"/>
                    <a:pt x="2346960" y="2119980"/>
                    <a:pt x="2353310" y="1618611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1617411"/>
                  </a:lnTo>
                  <a:cubicBezTo>
                    <a:pt x="6350" y="2122520"/>
                    <a:pt x="331470" y="2551780"/>
                    <a:pt x="784860" y="2710530"/>
                  </a:cubicBezTo>
                  <a:close/>
                </a:path>
              </a:pathLst>
            </a:custGeom>
            <a:solidFill>
              <a:srgbClr val="E6C786"/>
            </a:solidFill>
          </p:spPr>
        </p:sp>
      </p:grpSp>
      <p:grpSp>
        <p:nvGrpSpPr>
          <p:cNvPr id="12" name="Group 12"/>
          <p:cNvGrpSpPr/>
          <p:nvPr/>
        </p:nvGrpSpPr>
        <p:grpSpPr>
          <a:xfrm rot="-5400000">
            <a:off x="8598086" y="1391118"/>
            <a:ext cx="507800" cy="599082"/>
            <a:chOff x="0" y="0"/>
            <a:chExt cx="2354580" cy="277784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353310" cy="2777841"/>
            </a:xfrm>
            <a:custGeom>
              <a:avLst/>
              <a:gdLst/>
              <a:ahLst/>
              <a:cxnLst/>
              <a:rect l="l" t="t" r="r" b="b"/>
              <a:pathLst>
                <a:path w="2353310" h="2777841">
                  <a:moveTo>
                    <a:pt x="784860" y="2710530"/>
                  </a:moveTo>
                  <a:cubicBezTo>
                    <a:pt x="905510" y="2751170"/>
                    <a:pt x="1042670" y="2777841"/>
                    <a:pt x="1177290" y="2777841"/>
                  </a:cubicBezTo>
                  <a:cubicBezTo>
                    <a:pt x="1311910" y="2777841"/>
                    <a:pt x="1441450" y="2754980"/>
                    <a:pt x="1560830" y="2714341"/>
                  </a:cubicBezTo>
                  <a:cubicBezTo>
                    <a:pt x="1563370" y="2713070"/>
                    <a:pt x="1565910" y="2713070"/>
                    <a:pt x="1568450" y="2711801"/>
                  </a:cubicBezTo>
                  <a:cubicBezTo>
                    <a:pt x="2016760" y="2549241"/>
                    <a:pt x="2346960" y="2119980"/>
                    <a:pt x="2353310" y="1618611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1617411"/>
                  </a:lnTo>
                  <a:cubicBezTo>
                    <a:pt x="6350" y="2122520"/>
                    <a:pt x="331470" y="2551780"/>
                    <a:pt x="784860" y="2710530"/>
                  </a:cubicBezTo>
                  <a:close/>
                </a:path>
              </a:pathLst>
            </a:custGeom>
            <a:solidFill>
              <a:srgbClr val="E6C786"/>
            </a:solidFill>
          </p:spPr>
        </p:sp>
      </p:grpSp>
      <p:grpSp>
        <p:nvGrpSpPr>
          <p:cNvPr id="14" name="Group 14"/>
          <p:cNvGrpSpPr/>
          <p:nvPr/>
        </p:nvGrpSpPr>
        <p:grpSpPr>
          <a:xfrm rot="0">
            <a:off x="9334500" y="7120514"/>
            <a:ext cx="7924800" cy="1804137"/>
            <a:chOff x="0" y="0"/>
            <a:chExt cx="10566400" cy="2405516"/>
          </a:xfrm>
        </p:grpSpPr>
        <p:sp>
          <p:nvSpPr>
            <p:cNvPr id="15" name="TextBox 15"/>
            <p:cNvSpPr txBox="1"/>
            <p:nvPr/>
          </p:nvSpPr>
          <p:spPr>
            <a:xfrm>
              <a:off x="0" y="-104775"/>
              <a:ext cx="9894624" cy="6079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60"/>
                </a:lnSpc>
                <a:spcBef>
                  <a:spcPct val="0"/>
                </a:spcBef>
              </a:pPr>
              <a:r>
                <a:rPr lang="en-US" sz="2400" b="1">
                  <a:solidFill>
                    <a:srgbClr val="000000"/>
                  </a:solidFill>
                  <a:latin typeface="Crimson Roman Bold" panose="02000703000000000000"/>
                  <a:ea typeface="Crimson Roman Bold" panose="02000703000000000000"/>
                  <a:cs typeface="Crimson Roman Bold" panose="02000703000000000000"/>
                  <a:sym typeface="Crimson Roman Bold" panose="02000703000000000000"/>
                </a:rPr>
                <a:t>ТАРИФ 3</a:t>
              </a:r>
              <a:endParaRPr lang="en-US" sz="2400" b="1">
                <a:solidFill>
                  <a:srgbClr val="000000"/>
                </a:solidFill>
                <a:latin typeface="Crimson Roman Bold" panose="02000703000000000000"/>
                <a:ea typeface="Crimson Roman Bold" panose="02000703000000000000"/>
                <a:cs typeface="Crimson Roman Bold" panose="02000703000000000000"/>
                <a:sym typeface="Crimson Roman Bold" panose="02000703000000000000"/>
              </a:endParaRP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726874"/>
              <a:ext cx="10566400" cy="16826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360"/>
                </a:lnSpc>
                <a:spcBef>
                  <a:spcPct val="0"/>
                </a:spcBef>
              </a:pPr>
              <a:r>
                <a:rPr lang="en-US" sz="2400" u="none">
                  <a:solidFill>
                    <a:srgbClr val="000000"/>
                  </a:solidFill>
                  <a:latin typeface="Forum" panose="02000000000000000000"/>
                  <a:ea typeface="Forum" panose="02000000000000000000"/>
                  <a:cs typeface="Forum" panose="02000000000000000000"/>
                  <a:sym typeface="Forum" panose="02000000000000000000"/>
                </a:rPr>
                <a:t>Школы, предлагающие учебные центры для тех, кто не может позволить себе обучение на дому, теперь имеют надежное ПО, помогающее обучению каждого учащегося.</a:t>
              </a:r>
              <a:endParaRPr lang="en-US" sz="2400" u="none">
                <a:solidFill>
                  <a:srgbClr val="000000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endParaRPr>
            </a:p>
          </p:txBody>
        </p:sp>
      </p:grpSp>
      <p:grpSp>
        <p:nvGrpSpPr>
          <p:cNvPr id="17" name="Group 17"/>
          <p:cNvGrpSpPr/>
          <p:nvPr/>
        </p:nvGrpSpPr>
        <p:grpSpPr>
          <a:xfrm rot="0">
            <a:off x="1028700" y="2226641"/>
            <a:ext cx="6485486" cy="5833717"/>
            <a:chOff x="0" y="0"/>
            <a:chExt cx="8647315" cy="7778290"/>
          </a:xfrm>
        </p:grpSpPr>
        <p:sp>
          <p:nvSpPr>
            <p:cNvPr id="18" name="TextBox 18"/>
            <p:cNvSpPr txBox="1"/>
            <p:nvPr/>
          </p:nvSpPr>
          <p:spPr>
            <a:xfrm>
              <a:off x="0" y="800312"/>
              <a:ext cx="8647315" cy="20527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580"/>
                </a:lnSpc>
              </a:pPr>
              <a:r>
                <a:rPr lang="en-US" sz="5075" spc="-50">
                  <a:solidFill>
                    <a:srgbClr val="000000"/>
                  </a:solidFill>
                  <a:latin typeface="Crimson Roman" panose="02030503060406020304"/>
                  <a:ea typeface="Crimson Roman" panose="02030503060406020304"/>
                  <a:cs typeface="Crimson Roman" panose="02030503060406020304"/>
                  <a:sym typeface="Crimson Roman" panose="02030503060406020304"/>
                </a:rPr>
                <a:t>Модель ведения бизнеса или получения дохода</a:t>
              </a:r>
              <a:endParaRPr lang="en-US" sz="5075" spc="-50">
                <a:solidFill>
                  <a:srgbClr val="000000"/>
                </a:solidFill>
                <a:latin typeface="Crimson Roman" panose="02030503060406020304"/>
                <a:ea typeface="Crimson Roman" panose="02030503060406020304"/>
                <a:cs typeface="Crimson Roman" panose="02030503060406020304"/>
                <a:sym typeface="Crimson Roman" panose="02030503060406020304"/>
              </a:endParaRP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4510262"/>
              <a:ext cx="8647315" cy="33003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20"/>
                </a:lnSpc>
              </a:pPr>
              <a:r>
                <a:rPr lang="en-US" sz="2800">
                  <a:solidFill>
                    <a:srgbClr val="000000"/>
                  </a:solidFill>
                  <a:latin typeface="Forum" panose="02000000000000000000"/>
                  <a:ea typeface="Forum" panose="02000000000000000000"/>
                  <a:cs typeface="Forum" panose="02000000000000000000"/>
                  <a:sym typeface="Forum" panose="02000000000000000000"/>
                </a:rPr>
                <a:t>Покупки в магазинах и через интернет позволяют нашей целевой аудитории и существующим клиентам приобретать программное обеспечение, необходимое для облегчения работы, учебы и отдыха.</a:t>
              </a:r>
              <a:endParaRPr lang="en-US" sz="2800">
                <a:solidFill>
                  <a:srgbClr val="000000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500250" y="1238250"/>
            <a:ext cx="7413009" cy="960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80"/>
              </a:lnSpc>
            </a:pPr>
            <a:r>
              <a:rPr lang="en-US" sz="5800" spc="-58">
                <a:solidFill>
                  <a:srgbClr val="000000"/>
                </a:solidFill>
                <a:latin typeface="Crimson Roman" panose="02030503060406020304"/>
                <a:ea typeface="Crimson Roman" panose="02030503060406020304"/>
                <a:cs typeface="Crimson Roman" panose="02030503060406020304"/>
                <a:sym typeface="Crimson Roman" panose="02030503060406020304"/>
              </a:rPr>
              <a:t>Знакомьтесь с командой</a:t>
            </a:r>
            <a:endParaRPr lang="en-US" sz="5800" spc="-58">
              <a:solidFill>
                <a:srgbClr val="000000"/>
              </a:solidFill>
              <a:latin typeface="Crimson Roman" panose="02030503060406020304"/>
              <a:ea typeface="Crimson Roman" panose="02030503060406020304"/>
              <a:cs typeface="Crimson Roman" panose="02030503060406020304"/>
              <a:sym typeface="Crimson Roman" panose="02030503060406020304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500250" y="7485501"/>
            <a:ext cx="4097913" cy="502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0"/>
              </a:lnSpc>
            </a:pPr>
            <a:r>
              <a:rPr lang="en-US" sz="2800">
                <a:solidFill>
                  <a:srgbClr val="000000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Исполнительный директор</a:t>
            </a:r>
            <a:endParaRPr lang="en-US" sz="2800">
              <a:solidFill>
                <a:srgbClr val="000000"/>
              </a:solidFill>
              <a:latin typeface="Forum" panose="02000000000000000000"/>
              <a:ea typeface="Forum" panose="02000000000000000000"/>
              <a:cs typeface="Forum" panose="02000000000000000000"/>
              <a:sym typeface="Forum" panose="0200000000000000000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500250" y="6852946"/>
            <a:ext cx="3946137" cy="571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0"/>
              </a:lnSpc>
              <a:spcBef>
                <a:spcPct val="0"/>
              </a:spcBef>
            </a:pPr>
            <a:r>
              <a:rPr lang="en-US" sz="2800" b="1">
                <a:solidFill>
                  <a:srgbClr val="000000"/>
                </a:solidFill>
                <a:latin typeface="Crimson Roman Bold" panose="02000703000000000000"/>
                <a:ea typeface="Crimson Roman Bold" panose="02000703000000000000"/>
                <a:cs typeface="Crimson Roman Bold" panose="02000703000000000000"/>
                <a:sym typeface="Crimson Roman Bold" panose="02000703000000000000"/>
              </a:rPr>
              <a:t>Алина Дудкина</a:t>
            </a:r>
            <a:endParaRPr lang="en-US" sz="2800" b="1">
              <a:solidFill>
                <a:srgbClr val="000000"/>
              </a:solidFill>
              <a:latin typeface="Crimson Roman Bold" panose="02000703000000000000"/>
              <a:ea typeface="Crimson Roman Bold" panose="02000703000000000000"/>
              <a:cs typeface="Crimson Roman Bold" panose="02000703000000000000"/>
              <a:sym typeface="Crimson Roman Bold" panose="02000703000000000000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7095043" y="7517838"/>
            <a:ext cx="3946137" cy="502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0"/>
              </a:lnSpc>
            </a:pPr>
            <a:r>
              <a:rPr lang="en-US" sz="2800">
                <a:solidFill>
                  <a:srgbClr val="000000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Операционный директор</a:t>
            </a:r>
            <a:endParaRPr lang="en-US" sz="2800">
              <a:solidFill>
                <a:srgbClr val="000000"/>
              </a:solidFill>
              <a:latin typeface="Forum" panose="02000000000000000000"/>
              <a:ea typeface="Forum" panose="02000000000000000000"/>
              <a:cs typeface="Forum" panose="02000000000000000000"/>
              <a:sym typeface="Forum" panose="0200000000000000000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7095043" y="6852946"/>
            <a:ext cx="3946137" cy="571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0"/>
              </a:lnSpc>
              <a:spcBef>
                <a:spcPct val="0"/>
              </a:spcBef>
            </a:pPr>
            <a:r>
              <a:rPr lang="en-US" sz="2800" b="1">
                <a:solidFill>
                  <a:srgbClr val="000000"/>
                </a:solidFill>
                <a:latin typeface="Crimson Roman Bold" panose="02000703000000000000"/>
                <a:ea typeface="Crimson Roman Bold" panose="02000703000000000000"/>
                <a:cs typeface="Crimson Roman Bold" panose="02000703000000000000"/>
                <a:sym typeface="Crimson Roman Bold" panose="02000703000000000000"/>
              </a:rPr>
              <a:t>Инна Вальсина</a:t>
            </a:r>
            <a:endParaRPr lang="en-US" sz="2800" b="1">
              <a:solidFill>
                <a:srgbClr val="000000"/>
              </a:solidFill>
              <a:latin typeface="Crimson Roman Bold" panose="02000703000000000000"/>
              <a:ea typeface="Crimson Roman Bold" panose="02000703000000000000"/>
              <a:cs typeface="Crimson Roman Bold" panose="02000703000000000000"/>
              <a:sym typeface="Crimson Roman Bold" panose="0200070300000000000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2685137" y="7517838"/>
            <a:ext cx="4097913" cy="502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0"/>
              </a:lnSpc>
            </a:pPr>
            <a:r>
              <a:rPr lang="en-US" sz="2800">
                <a:solidFill>
                  <a:srgbClr val="000000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Директор по продукту</a:t>
            </a:r>
            <a:endParaRPr lang="en-US" sz="2800">
              <a:solidFill>
                <a:srgbClr val="000000"/>
              </a:solidFill>
              <a:latin typeface="Forum" panose="02000000000000000000"/>
              <a:ea typeface="Forum" panose="02000000000000000000"/>
              <a:cs typeface="Forum" panose="02000000000000000000"/>
              <a:sym typeface="Forum" panose="020000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685137" y="6852946"/>
            <a:ext cx="3946137" cy="571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0"/>
              </a:lnSpc>
              <a:spcBef>
                <a:spcPct val="0"/>
              </a:spcBef>
            </a:pPr>
            <a:r>
              <a:rPr lang="en-US" sz="2800" b="1">
                <a:solidFill>
                  <a:srgbClr val="000000"/>
                </a:solidFill>
                <a:latin typeface="Crimson Roman Bold" panose="02000703000000000000"/>
                <a:ea typeface="Crimson Roman Bold" panose="02000703000000000000"/>
                <a:cs typeface="Crimson Roman Bold" panose="02000703000000000000"/>
                <a:sym typeface="Crimson Roman Bold" panose="02000703000000000000"/>
              </a:rPr>
              <a:t>Ян Жданенко</a:t>
            </a:r>
            <a:endParaRPr lang="en-US" sz="2800" b="1">
              <a:solidFill>
                <a:srgbClr val="000000"/>
              </a:solidFill>
              <a:latin typeface="Crimson Roman Bold" panose="02000703000000000000"/>
              <a:ea typeface="Crimson Roman Bold" panose="02000703000000000000"/>
              <a:cs typeface="Crimson Roman Bold" panose="02000703000000000000"/>
              <a:sym typeface="Crimson Roman Bold" panose="02000703000000000000"/>
            </a:endParaRPr>
          </a:p>
        </p:txBody>
      </p:sp>
      <p:grpSp>
        <p:nvGrpSpPr>
          <p:cNvPr id="9" name="Group 9"/>
          <p:cNvGrpSpPr/>
          <p:nvPr/>
        </p:nvGrpSpPr>
        <p:grpSpPr>
          <a:xfrm rot="0">
            <a:off x="1430845" y="3916316"/>
            <a:ext cx="2458561" cy="2458551"/>
            <a:chOff x="0" y="0"/>
            <a:chExt cx="6350000" cy="634997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1"/>
              <a:stretch>
                <a:fillRect l="-149575" t="-26065" r="-87999" b="-98985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 rot="0">
            <a:off x="7095043" y="3916316"/>
            <a:ext cx="2458561" cy="2458551"/>
            <a:chOff x="0" y="0"/>
            <a:chExt cx="6350000" cy="634997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50758" t="-25000" r="-48859" b="-174428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 rot="0">
            <a:off x="12685137" y="3916316"/>
            <a:ext cx="2458561" cy="2458551"/>
            <a:chOff x="0" y="0"/>
            <a:chExt cx="6350000" cy="634997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l="-131424" t="-29864" r="-34602" b="-47487"/>
              </a:stretch>
            </a:blipFill>
          </p:spPr>
        </p:sp>
      </p:grpSp>
      <p:sp>
        <p:nvSpPr>
          <p:cNvPr id="15" name="AutoShape 15"/>
          <p:cNvSpPr/>
          <p:nvPr/>
        </p:nvSpPr>
        <p:spPr>
          <a:xfrm>
            <a:off x="1430845" y="6708202"/>
            <a:ext cx="3398192" cy="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6" name="AutoShape 16"/>
          <p:cNvSpPr/>
          <p:nvPr/>
        </p:nvSpPr>
        <p:spPr>
          <a:xfrm>
            <a:off x="7095043" y="6708202"/>
            <a:ext cx="3398192" cy="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7" name="AutoShape 17"/>
          <p:cNvSpPr/>
          <p:nvPr/>
        </p:nvSpPr>
        <p:spPr>
          <a:xfrm>
            <a:off x="12685137" y="6708202"/>
            <a:ext cx="3398192" cy="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8375182" y="2867856"/>
            <a:ext cx="7626886" cy="4551288"/>
            <a:chOff x="0" y="0"/>
            <a:chExt cx="10169182" cy="6068384"/>
          </a:xfrm>
        </p:grpSpPr>
        <p:sp>
          <p:nvSpPr>
            <p:cNvPr id="3" name="TextBox 3"/>
            <p:cNvSpPr txBox="1"/>
            <p:nvPr/>
          </p:nvSpPr>
          <p:spPr>
            <a:xfrm>
              <a:off x="0" y="203412"/>
              <a:ext cx="10169182" cy="9404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730"/>
                </a:lnSpc>
              </a:pPr>
              <a:r>
                <a:rPr lang="en-US" sz="4300" spc="-43">
                  <a:solidFill>
                    <a:srgbClr val="000000"/>
                  </a:solidFill>
                  <a:latin typeface="Crimson Roman" panose="02030503060406020304"/>
                  <a:ea typeface="Crimson Roman" panose="02030503060406020304"/>
                  <a:cs typeface="Crimson Roman" panose="02030503060406020304"/>
                  <a:sym typeface="Crimson Roman" panose="02030503060406020304"/>
                </a:rPr>
                <a:t>Перспективы развития в будущем</a:t>
              </a:r>
              <a:endParaRPr lang="en-US" sz="4300" spc="-43">
                <a:solidFill>
                  <a:srgbClr val="000000"/>
                </a:solidFill>
                <a:latin typeface="Crimson Roman" panose="02030503060406020304"/>
                <a:ea typeface="Crimson Roman" panose="02030503060406020304"/>
                <a:cs typeface="Crimson Roman" panose="02030503060406020304"/>
                <a:sym typeface="Crimson Roman" panose="02030503060406020304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2143026"/>
              <a:ext cx="10169182" cy="39640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20"/>
                </a:lnSpc>
              </a:pPr>
              <a:r>
                <a:rPr lang="en-US" sz="2800">
                  <a:solidFill>
                    <a:srgbClr val="000000"/>
                  </a:solidFill>
                  <a:latin typeface="Forum" panose="02000000000000000000"/>
                  <a:ea typeface="Forum" panose="02000000000000000000"/>
                  <a:cs typeface="Forum" panose="02000000000000000000"/>
                  <a:sym typeface="Forum" panose="02000000000000000000"/>
                </a:rPr>
                <a:t>Мы предлагаем программное обеспечение, которым легко пользоваться, и мы стремимся сделать онлайн-опыт доступным для всех. Через несколько лет у нас будет портативное оборудование, которое предоставит равные возможности для обучения и заработка для всех.</a:t>
              </a:r>
              <a:endParaRPr lang="en-US" sz="2800">
                <a:solidFill>
                  <a:srgbClr val="000000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endParaRPr>
            </a:p>
          </p:txBody>
        </p:sp>
      </p:grpSp>
      <p:sp>
        <p:nvSpPr>
          <p:cNvPr id="5" name="AutoShape 5"/>
          <p:cNvSpPr/>
          <p:nvPr/>
        </p:nvSpPr>
        <p:spPr>
          <a:xfrm rot="-5400000">
            <a:off x="-3046785" y="4774014"/>
            <a:ext cx="13275074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6" name="Group 6"/>
          <p:cNvGrpSpPr/>
          <p:nvPr/>
        </p:nvGrpSpPr>
        <p:grpSpPr>
          <a:xfrm rot="0">
            <a:off x="3527885" y="2701138"/>
            <a:ext cx="125735" cy="125735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8" name="Group 8"/>
          <p:cNvGrpSpPr/>
          <p:nvPr/>
        </p:nvGrpSpPr>
        <p:grpSpPr>
          <a:xfrm rot="0">
            <a:off x="3527885" y="4960510"/>
            <a:ext cx="125735" cy="125735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10" name="Group 10"/>
          <p:cNvGrpSpPr/>
          <p:nvPr/>
        </p:nvGrpSpPr>
        <p:grpSpPr>
          <a:xfrm rot="0">
            <a:off x="3527885" y="7219882"/>
            <a:ext cx="125735" cy="125735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12" name="Group 12"/>
          <p:cNvGrpSpPr/>
          <p:nvPr/>
        </p:nvGrpSpPr>
        <p:grpSpPr>
          <a:xfrm rot="0">
            <a:off x="3527885" y="8086753"/>
            <a:ext cx="125735" cy="125735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</p:spPr>
        </p:sp>
      </p:grpSp>
      <p:sp>
        <p:nvSpPr>
          <p:cNvPr id="14" name="TextBox 14"/>
          <p:cNvSpPr txBox="1"/>
          <p:nvPr/>
        </p:nvSpPr>
        <p:spPr>
          <a:xfrm>
            <a:off x="4026138" y="4898189"/>
            <a:ext cx="2760008" cy="278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015"/>
              </a:lnSpc>
            </a:pPr>
            <a:r>
              <a:rPr lang="en-US" sz="2015" spc="-20">
                <a:solidFill>
                  <a:srgbClr val="000000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Финансирование серии C</a:t>
            </a:r>
            <a:endParaRPr lang="en-US" sz="2015" spc="-20">
              <a:solidFill>
                <a:srgbClr val="000000"/>
              </a:solidFill>
              <a:latin typeface="Forum" panose="02000000000000000000"/>
              <a:ea typeface="Forum" panose="02000000000000000000"/>
              <a:cs typeface="Forum" panose="02000000000000000000"/>
              <a:sym typeface="Forum" panose="02000000000000000000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504950" y="4364247"/>
            <a:ext cx="1611898" cy="1184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660"/>
              </a:lnSpc>
              <a:spcBef>
                <a:spcPct val="0"/>
              </a:spcBef>
            </a:pPr>
            <a:r>
              <a:rPr lang="en-US" sz="6900">
                <a:solidFill>
                  <a:srgbClr val="E6C786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2027</a:t>
            </a:r>
            <a:endParaRPr lang="en-US" sz="6900">
              <a:solidFill>
                <a:srgbClr val="E6C786"/>
              </a:solidFill>
              <a:latin typeface="Forum" panose="02000000000000000000"/>
              <a:ea typeface="Forum" panose="02000000000000000000"/>
              <a:cs typeface="Forum" panose="02000000000000000000"/>
              <a:sym typeface="Forum" panose="02000000000000000000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4026138" y="7154969"/>
            <a:ext cx="2760008" cy="2841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050"/>
              </a:lnSpc>
            </a:pPr>
            <a:r>
              <a:rPr lang="en-US" sz="2050" spc="-20">
                <a:solidFill>
                  <a:srgbClr val="000000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Частное финансирование</a:t>
            </a:r>
            <a:endParaRPr lang="en-US" sz="2050" spc="-20">
              <a:solidFill>
                <a:srgbClr val="000000"/>
              </a:solidFill>
              <a:latin typeface="Forum" panose="02000000000000000000"/>
              <a:ea typeface="Forum" panose="02000000000000000000"/>
              <a:cs typeface="Forum" panose="02000000000000000000"/>
              <a:sym typeface="Forum" panose="02000000000000000000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383106" y="6623619"/>
            <a:ext cx="1733742" cy="1184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660"/>
              </a:lnSpc>
              <a:spcBef>
                <a:spcPct val="0"/>
              </a:spcBef>
            </a:pPr>
            <a:r>
              <a:rPr lang="en-US" sz="6900">
                <a:solidFill>
                  <a:srgbClr val="E6C786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2028</a:t>
            </a:r>
            <a:endParaRPr lang="en-US" sz="6900">
              <a:solidFill>
                <a:srgbClr val="E6C786"/>
              </a:solidFill>
              <a:latin typeface="Forum" panose="02000000000000000000"/>
              <a:ea typeface="Forum" panose="02000000000000000000"/>
              <a:cs typeface="Forum" panose="02000000000000000000"/>
              <a:sym typeface="Forum" panose="02000000000000000000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4026138" y="2636225"/>
            <a:ext cx="2760008" cy="2841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050"/>
              </a:lnSpc>
            </a:pPr>
            <a:r>
              <a:rPr lang="en-US" sz="2050" spc="-20">
                <a:solidFill>
                  <a:srgbClr val="000000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Финансирование серии Б</a:t>
            </a:r>
            <a:endParaRPr lang="en-US" sz="2050" spc="-20">
              <a:solidFill>
                <a:srgbClr val="000000"/>
              </a:solidFill>
              <a:latin typeface="Forum" panose="02000000000000000000"/>
              <a:ea typeface="Forum" panose="02000000000000000000"/>
              <a:cs typeface="Forum" panose="02000000000000000000"/>
              <a:sym typeface="Forum" panose="02000000000000000000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504950" y="2215942"/>
            <a:ext cx="1611898" cy="1184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660"/>
              </a:lnSpc>
              <a:spcBef>
                <a:spcPct val="0"/>
              </a:spcBef>
            </a:pPr>
            <a:r>
              <a:rPr lang="en-US" sz="6900">
                <a:solidFill>
                  <a:srgbClr val="E6C786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2025</a:t>
            </a:r>
            <a:endParaRPr lang="en-US" sz="6900">
              <a:solidFill>
                <a:srgbClr val="E6C786"/>
              </a:solidFill>
              <a:latin typeface="Forum" panose="02000000000000000000"/>
              <a:ea typeface="Forum" panose="02000000000000000000"/>
              <a:cs typeface="Forum" panose="02000000000000000000"/>
              <a:sym typeface="Forum" panose="0200000000000000000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1527105" y="2325066"/>
            <a:ext cx="6485486" cy="5268794"/>
            <a:chOff x="0" y="0"/>
            <a:chExt cx="8647315" cy="7025058"/>
          </a:xfrm>
        </p:grpSpPr>
        <p:sp>
          <p:nvSpPr>
            <p:cNvPr id="3" name="TextBox 3"/>
            <p:cNvSpPr txBox="1"/>
            <p:nvPr/>
          </p:nvSpPr>
          <p:spPr>
            <a:xfrm>
              <a:off x="535" y="2577667"/>
              <a:ext cx="8646780" cy="8172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040"/>
                </a:lnSpc>
                <a:spcBef>
                  <a:spcPct val="0"/>
                </a:spcBef>
              </a:pPr>
              <a:r>
                <a:rPr lang="en-US" sz="3600">
                  <a:solidFill>
                    <a:srgbClr val="FFFFFF"/>
                  </a:solidFill>
                  <a:latin typeface="Forum" panose="02000000000000000000"/>
                  <a:ea typeface="Forum" panose="02000000000000000000"/>
                  <a:cs typeface="Forum" panose="02000000000000000000"/>
                  <a:sym typeface="Forum" panose="02000000000000000000"/>
                </a:rPr>
                <a:t>+7 (123) 456-78-90</a:t>
              </a:r>
              <a:endParaRPr lang="en-US" sz="3600">
                <a:solidFill>
                  <a:srgbClr val="FFFFFF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35" y="4227891"/>
              <a:ext cx="8646780" cy="8172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040"/>
                </a:lnSpc>
                <a:spcBef>
                  <a:spcPct val="0"/>
                </a:spcBef>
              </a:pPr>
              <a:r>
                <a:rPr lang="en-US" sz="3600">
                  <a:solidFill>
                    <a:srgbClr val="FFFFFF"/>
                  </a:solidFill>
                  <a:latin typeface="Forum" panose="02000000000000000000"/>
                  <a:ea typeface="Forum" panose="02000000000000000000"/>
                  <a:cs typeface="Forum" panose="02000000000000000000"/>
                  <a:sym typeface="Forum" panose="02000000000000000000"/>
                </a:rPr>
                <a:t>privyet@super-website.ru</a:t>
              </a:r>
              <a:endParaRPr lang="en-US" sz="3600">
                <a:solidFill>
                  <a:srgbClr val="FFFFFF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35" y="5878115"/>
              <a:ext cx="8646780" cy="8172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040"/>
                </a:lnSpc>
                <a:spcBef>
                  <a:spcPct val="0"/>
                </a:spcBef>
              </a:pPr>
              <a:r>
                <a:rPr lang="en-US" sz="3600">
                  <a:solidFill>
                    <a:srgbClr val="FFFFFF"/>
                  </a:solidFill>
                  <a:latin typeface="Forum" panose="02000000000000000000"/>
                  <a:ea typeface="Forum" panose="02000000000000000000"/>
                  <a:cs typeface="Forum" panose="02000000000000000000"/>
                  <a:sym typeface="Forum" panose="02000000000000000000"/>
                </a:rPr>
                <a:t>www.super-website.ru</a:t>
              </a:r>
              <a:endParaRPr lang="en-US" sz="3600">
                <a:solidFill>
                  <a:srgbClr val="FFFFFF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93768"/>
              <a:ext cx="8647315" cy="14966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535"/>
                </a:lnSpc>
              </a:pPr>
              <a:r>
                <a:rPr lang="en-US" sz="6850" spc="-68">
                  <a:solidFill>
                    <a:srgbClr val="FFFFFF"/>
                  </a:solidFill>
                  <a:latin typeface="Crimson Roman" panose="02030503060406020304"/>
                  <a:ea typeface="Crimson Roman" panose="02030503060406020304"/>
                  <a:cs typeface="Crimson Roman" panose="02030503060406020304"/>
                  <a:sym typeface="Crimson Roman" panose="02030503060406020304"/>
                </a:rPr>
                <a:t>Свяжитесь с нами</a:t>
              </a:r>
              <a:endParaRPr lang="en-US" sz="6850" spc="-68">
                <a:solidFill>
                  <a:srgbClr val="FFFFFF"/>
                </a:solidFill>
                <a:latin typeface="Crimson Roman" panose="02030503060406020304"/>
                <a:ea typeface="Crimson Roman" panose="02030503060406020304"/>
                <a:cs typeface="Crimson Roman" panose="02030503060406020304"/>
                <a:sym typeface="Crimson Roman" panose="02030503060406020304"/>
              </a:endParaRPr>
            </a:p>
          </p:txBody>
        </p:sp>
        <p:sp>
          <p:nvSpPr>
            <p:cNvPr id="7" name="AutoShape 7"/>
            <p:cNvSpPr/>
            <p:nvPr/>
          </p:nvSpPr>
          <p:spPr>
            <a:xfrm>
              <a:off x="535" y="6986958"/>
              <a:ext cx="900190" cy="0"/>
            </a:xfrm>
            <a:prstGeom prst="line">
              <a:avLst/>
            </a:prstGeom>
            <a:ln w="38100" cap="rnd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8" name="AutoShape 8"/>
            <p:cNvSpPr/>
            <p:nvPr/>
          </p:nvSpPr>
          <p:spPr>
            <a:xfrm>
              <a:off x="535" y="5419010"/>
              <a:ext cx="900190" cy="0"/>
            </a:xfrm>
            <a:prstGeom prst="line">
              <a:avLst/>
            </a:prstGeom>
            <a:ln w="38100" cap="rnd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9" name="AutoShape 9"/>
            <p:cNvSpPr/>
            <p:nvPr/>
          </p:nvSpPr>
          <p:spPr>
            <a:xfrm>
              <a:off x="535" y="3719812"/>
              <a:ext cx="900190" cy="0"/>
            </a:xfrm>
            <a:prstGeom prst="line">
              <a:avLst/>
            </a:prstGeom>
            <a:ln w="38100" cap="rnd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7568661" y="1298351"/>
            <a:ext cx="9374062" cy="6788682"/>
            <a:chOff x="0" y="0"/>
            <a:chExt cx="12498749" cy="9051576"/>
          </a:xfrm>
        </p:grpSpPr>
        <p:sp>
          <p:nvSpPr>
            <p:cNvPr id="3" name="Freeform 3"/>
            <p:cNvSpPr/>
            <p:nvPr/>
          </p:nvSpPr>
          <p:spPr>
            <a:xfrm>
              <a:off x="6881140" y="6081315"/>
              <a:ext cx="908693" cy="908693"/>
            </a:xfrm>
            <a:custGeom>
              <a:avLst/>
              <a:gdLst/>
              <a:ahLst/>
              <a:cxnLst/>
              <a:rect l="l" t="t" r="r" b="b"/>
              <a:pathLst>
                <a:path w="908693" h="908693">
                  <a:moveTo>
                    <a:pt x="0" y="0"/>
                  </a:moveTo>
                  <a:lnTo>
                    <a:pt x="908693" y="0"/>
                  </a:lnTo>
                  <a:lnTo>
                    <a:pt x="908693" y="908693"/>
                  </a:lnTo>
                  <a:lnTo>
                    <a:pt x="0" y="9086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6881140" y="8029815"/>
              <a:ext cx="1021761" cy="1021761"/>
            </a:xfrm>
            <a:custGeom>
              <a:avLst/>
              <a:gdLst/>
              <a:ahLst/>
              <a:cxnLst/>
              <a:rect l="l" t="t" r="r" b="b"/>
              <a:pathLst>
                <a:path w="1021761" h="1021761">
                  <a:moveTo>
                    <a:pt x="0" y="0"/>
                  </a:moveTo>
                  <a:lnTo>
                    <a:pt x="1021761" y="0"/>
                  </a:lnTo>
                  <a:lnTo>
                    <a:pt x="1021761" y="1021761"/>
                  </a:lnTo>
                  <a:lnTo>
                    <a:pt x="0" y="1021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11602007" y="8037236"/>
              <a:ext cx="756488" cy="945610"/>
            </a:xfrm>
            <a:custGeom>
              <a:avLst/>
              <a:gdLst/>
              <a:ahLst/>
              <a:cxnLst/>
              <a:rect l="l" t="t" r="r" b="b"/>
              <a:pathLst>
                <a:path w="756488" h="945610">
                  <a:moveTo>
                    <a:pt x="0" y="0"/>
                  </a:moveTo>
                  <a:lnTo>
                    <a:pt x="756488" y="0"/>
                  </a:lnTo>
                  <a:lnTo>
                    <a:pt x="756488" y="945610"/>
                  </a:lnTo>
                  <a:lnTo>
                    <a:pt x="0" y="9456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6881140" y="4064970"/>
              <a:ext cx="959273" cy="908693"/>
            </a:xfrm>
            <a:custGeom>
              <a:avLst/>
              <a:gdLst/>
              <a:ahLst/>
              <a:cxnLst/>
              <a:rect l="l" t="t" r="r" b="b"/>
              <a:pathLst>
                <a:path w="959273" h="908693">
                  <a:moveTo>
                    <a:pt x="0" y="0"/>
                  </a:moveTo>
                  <a:lnTo>
                    <a:pt x="959273" y="0"/>
                  </a:lnTo>
                  <a:lnTo>
                    <a:pt x="959273" y="908693"/>
                  </a:lnTo>
                  <a:lnTo>
                    <a:pt x="0" y="9086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9655096" y="2069608"/>
              <a:ext cx="726954" cy="908693"/>
            </a:xfrm>
            <a:custGeom>
              <a:avLst/>
              <a:gdLst/>
              <a:ahLst/>
              <a:cxnLst/>
              <a:rect l="l" t="t" r="r" b="b"/>
              <a:pathLst>
                <a:path w="726954" h="908693">
                  <a:moveTo>
                    <a:pt x="0" y="0"/>
                  </a:moveTo>
                  <a:lnTo>
                    <a:pt x="726954" y="0"/>
                  </a:lnTo>
                  <a:lnTo>
                    <a:pt x="726954" y="908693"/>
                  </a:lnTo>
                  <a:lnTo>
                    <a:pt x="0" y="9086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11510884" y="4064970"/>
              <a:ext cx="908693" cy="908693"/>
            </a:xfrm>
            <a:custGeom>
              <a:avLst/>
              <a:gdLst/>
              <a:ahLst/>
              <a:cxnLst/>
              <a:rect l="l" t="t" r="r" b="b"/>
              <a:pathLst>
                <a:path w="908693" h="908693">
                  <a:moveTo>
                    <a:pt x="0" y="0"/>
                  </a:moveTo>
                  <a:lnTo>
                    <a:pt x="908693" y="0"/>
                  </a:lnTo>
                  <a:lnTo>
                    <a:pt x="908693" y="908693"/>
                  </a:lnTo>
                  <a:lnTo>
                    <a:pt x="0" y="9086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6918873" y="2069608"/>
              <a:ext cx="921540" cy="945610"/>
            </a:xfrm>
            <a:custGeom>
              <a:avLst/>
              <a:gdLst/>
              <a:ahLst/>
              <a:cxnLst/>
              <a:rect l="l" t="t" r="r" b="b"/>
              <a:pathLst>
                <a:path w="921540" h="945610">
                  <a:moveTo>
                    <a:pt x="0" y="0"/>
                  </a:moveTo>
                  <a:lnTo>
                    <a:pt x="921540" y="0"/>
                  </a:lnTo>
                  <a:lnTo>
                    <a:pt x="921540" y="945610"/>
                  </a:lnTo>
                  <a:lnTo>
                    <a:pt x="0" y="9456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11510884" y="2069608"/>
              <a:ext cx="908693" cy="908693"/>
            </a:xfrm>
            <a:custGeom>
              <a:avLst/>
              <a:gdLst/>
              <a:ahLst/>
              <a:cxnLst/>
              <a:rect l="l" t="t" r="r" b="b"/>
              <a:pathLst>
                <a:path w="908693" h="908693">
                  <a:moveTo>
                    <a:pt x="0" y="0"/>
                  </a:moveTo>
                  <a:lnTo>
                    <a:pt x="908693" y="0"/>
                  </a:lnTo>
                  <a:lnTo>
                    <a:pt x="908693" y="908693"/>
                  </a:lnTo>
                  <a:lnTo>
                    <a:pt x="0" y="9086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7096869" y="0"/>
              <a:ext cx="530346" cy="908693"/>
            </a:xfrm>
            <a:custGeom>
              <a:avLst/>
              <a:gdLst/>
              <a:ahLst/>
              <a:cxnLst/>
              <a:rect l="l" t="t" r="r" b="b"/>
              <a:pathLst>
                <a:path w="530346" h="908693">
                  <a:moveTo>
                    <a:pt x="0" y="0"/>
                  </a:moveTo>
                  <a:lnTo>
                    <a:pt x="530347" y="0"/>
                  </a:lnTo>
                  <a:lnTo>
                    <a:pt x="530347" y="908693"/>
                  </a:lnTo>
                  <a:lnTo>
                    <a:pt x="0" y="9086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>
              <a:off x="9558781" y="0"/>
              <a:ext cx="718693" cy="908693"/>
            </a:xfrm>
            <a:custGeom>
              <a:avLst/>
              <a:gdLst/>
              <a:ahLst/>
              <a:cxnLst/>
              <a:rect l="l" t="t" r="r" b="b"/>
              <a:pathLst>
                <a:path w="718693" h="908693">
                  <a:moveTo>
                    <a:pt x="0" y="0"/>
                  </a:moveTo>
                  <a:lnTo>
                    <a:pt x="718693" y="0"/>
                  </a:lnTo>
                  <a:lnTo>
                    <a:pt x="718693" y="908693"/>
                  </a:lnTo>
                  <a:lnTo>
                    <a:pt x="0" y="9086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11510884" y="0"/>
              <a:ext cx="938733" cy="945610"/>
            </a:xfrm>
            <a:custGeom>
              <a:avLst/>
              <a:gdLst/>
              <a:ahLst/>
              <a:cxnLst/>
              <a:rect l="l" t="t" r="r" b="b"/>
              <a:pathLst>
                <a:path w="938733" h="945610">
                  <a:moveTo>
                    <a:pt x="0" y="0"/>
                  </a:moveTo>
                  <a:lnTo>
                    <a:pt x="938733" y="0"/>
                  </a:lnTo>
                  <a:lnTo>
                    <a:pt x="938733" y="945610"/>
                  </a:lnTo>
                  <a:lnTo>
                    <a:pt x="0" y="9456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>
                <a:extLs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>
              <a:off x="4938465" y="0"/>
              <a:ext cx="726954" cy="908693"/>
            </a:xfrm>
            <a:custGeom>
              <a:avLst/>
              <a:gdLst/>
              <a:ahLst/>
              <a:cxnLst/>
              <a:rect l="l" t="t" r="r" b="b"/>
              <a:pathLst>
                <a:path w="726954" h="908693">
                  <a:moveTo>
                    <a:pt x="0" y="0"/>
                  </a:moveTo>
                  <a:lnTo>
                    <a:pt x="726954" y="0"/>
                  </a:lnTo>
                  <a:lnTo>
                    <a:pt x="726954" y="908693"/>
                  </a:lnTo>
                  <a:lnTo>
                    <a:pt x="0" y="9086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>
                <a:extLst>
                  <a:ext uri="{96DAC541-7B7A-43D3-8B79-37D633B846F1}">
                    <asvg:svgBlip xmlns:asvg="http://schemas.microsoft.com/office/drawing/2016/SVG/main" r:embed="rId2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>
              <a:off x="4689434" y="8037236"/>
              <a:ext cx="829915" cy="1014340"/>
            </a:xfrm>
            <a:custGeom>
              <a:avLst/>
              <a:gdLst/>
              <a:ahLst/>
              <a:cxnLst/>
              <a:rect l="l" t="t" r="r" b="b"/>
              <a:pathLst>
                <a:path w="829915" h="1014340">
                  <a:moveTo>
                    <a:pt x="0" y="0"/>
                  </a:moveTo>
                  <a:lnTo>
                    <a:pt x="829915" y="0"/>
                  </a:lnTo>
                  <a:lnTo>
                    <a:pt x="829915" y="1014340"/>
                  </a:lnTo>
                  <a:lnTo>
                    <a:pt x="0" y="10143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5">
                <a:extLst>
                  <a:ext uri="{96DAC541-7B7A-43D3-8B79-37D633B846F1}">
                    <asvg:svgBlip xmlns:asvg="http://schemas.microsoft.com/office/drawing/2016/SVG/main" r:embed="rId2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6" name="Freeform 16"/>
            <p:cNvSpPr/>
            <p:nvPr/>
          </p:nvSpPr>
          <p:spPr>
            <a:xfrm>
              <a:off x="9558781" y="8029815"/>
              <a:ext cx="919585" cy="1021761"/>
            </a:xfrm>
            <a:custGeom>
              <a:avLst/>
              <a:gdLst/>
              <a:ahLst/>
              <a:cxnLst/>
              <a:rect l="l" t="t" r="r" b="b"/>
              <a:pathLst>
                <a:path w="919585" h="1021761">
                  <a:moveTo>
                    <a:pt x="0" y="0"/>
                  </a:moveTo>
                  <a:lnTo>
                    <a:pt x="919584" y="0"/>
                  </a:lnTo>
                  <a:lnTo>
                    <a:pt x="919584" y="1021761"/>
                  </a:lnTo>
                  <a:lnTo>
                    <a:pt x="0" y="1021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7">
                <a:extLst>
                  <a:ext uri="{96DAC541-7B7A-43D3-8B79-37D633B846F1}">
                    <asvg:svgBlip xmlns:asvg="http://schemas.microsoft.com/office/drawing/2016/SVG/main" r:embed="rId2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7" name="Freeform 17"/>
            <p:cNvSpPr/>
            <p:nvPr/>
          </p:nvSpPr>
          <p:spPr>
            <a:xfrm>
              <a:off x="2338929" y="8037236"/>
              <a:ext cx="1062642" cy="1014340"/>
            </a:xfrm>
            <a:custGeom>
              <a:avLst/>
              <a:gdLst/>
              <a:ahLst/>
              <a:cxnLst/>
              <a:rect l="l" t="t" r="r" b="b"/>
              <a:pathLst>
                <a:path w="1062642" h="1014340">
                  <a:moveTo>
                    <a:pt x="0" y="0"/>
                  </a:moveTo>
                  <a:lnTo>
                    <a:pt x="1062643" y="0"/>
                  </a:lnTo>
                  <a:lnTo>
                    <a:pt x="1062643" y="1014340"/>
                  </a:lnTo>
                  <a:lnTo>
                    <a:pt x="0" y="10143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9">
                <a:extLst>
                  <a:ext uri="{96DAC541-7B7A-43D3-8B79-37D633B846F1}">
                    <asvg:svgBlip xmlns:asvg="http://schemas.microsoft.com/office/drawing/2016/SVG/main" r:embed="rId3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8" name="Freeform 18"/>
            <p:cNvSpPr/>
            <p:nvPr/>
          </p:nvSpPr>
          <p:spPr>
            <a:xfrm>
              <a:off x="0" y="8053155"/>
              <a:ext cx="1136289" cy="929691"/>
            </a:xfrm>
            <a:custGeom>
              <a:avLst/>
              <a:gdLst/>
              <a:ahLst/>
              <a:cxnLst/>
              <a:rect l="l" t="t" r="r" b="b"/>
              <a:pathLst>
                <a:path w="1136289" h="929691">
                  <a:moveTo>
                    <a:pt x="0" y="0"/>
                  </a:moveTo>
                  <a:lnTo>
                    <a:pt x="1136289" y="0"/>
                  </a:lnTo>
                  <a:lnTo>
                    <a:pt x="1136289" y="929691"/>
                  </a:lnTo>
                  <a:lnTo>
                    <a:pt x="0" y="9296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1">
                <a:extLst>
                  <a:ext uri="{96DAC541-7B7A-43D3-8B79-37D633B846F1}">
                    <asvg:svgBlip xmlns:asvg="http://schemas.microsoft.com/office/drawing/2016/SVG/main" r:embed="rId3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9" name="Freeform 19"/>
            <p:cNvSpPr/>
            <p:nvPr/>
          </p:nvSpPr>
          <p:spPr>
            <a:xfrm>
              <a:off x="9558781" y="6081315"/>
              <a:ext cx="829598" cy="829598"/>
            </a:xfrm>
            <a:custGeom>
              <a:avLst/>
              <a:gdLst/>
              <a:ahLst/>
              <a:cxnLst/>
              <a:rect l="l" t="t" r="r" b="b"/>
              <a:pathLst>
                <a:path w="829598" h="829598">
                  <a:moveTo>
                    <a:pt x="0" y="0"/>
                  </a:moveTo>
                  <a:lnTo>
                    <a:pt x="829598" y="0"/>
                  </a:lnTo>
                  <a:lnTo>
                    <a:pt x="829598" y="829598"/>
                  </a:lnTo>
                  <a:lnTo>
                    <a:pt x="0" y="8295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3">
                <a:extLst>
                  <a:ext uri="{96DAC541-7B7A-43D3-8B79-37D633B846F1}">
                    <asvg:svgBlip xmlns:asvg="http://schemas.microsoft.com/office/drawing/2016/SVG/main" r:embed="rId3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0" name="Freeform 20"/>
            <p:cNvSpPr/>
            <p:nvPr/>
          </p:nvSpPr>
          <p:spPr>
            <a:xfrm>
              <a:off x="2601773" y="6081315"/>
              <a:ext cx="536955" cy="908693"/>
            </a:xfrm>
            <a:custGeom>
              <a:avLst/>
              <a:gdLst/>
              <a:ahLst/>
              <a:cxnLst/>
              <a:rect l="l" t="t" r="r" b="b"/>
              <a:pathLst>
                <a:path w="536955" h="908693">
                  <a:moveTo>
                    <a:pt x="0" y="0"/>
                  </a:moveTo>
                  <a:lnTo>
                    <a:pt x="536955" y="0"/>
                  </a:lnTo>
                  <a:lnTo>
                    <a:pt x="536955" y="908693"/>
                  </a:lnTo>
                  <a:lnTo>
                    <a:pt x="0" y="9086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5">
                <a:extLst>
                  <a:ext uri="{96DAC541-7B7A-43D3-8B79-37D633B846F1}">
                    <asvg:svgBlip xmlns:asvg="http://schemas.microsoft.com/office/drawing/2016/SVG/main" r:embed="rId3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1" name="Freeform 21"/>
            <p:cNvSpPr/>
            <p:nvPr/>
          </p:nvSpPr>
          <p:spPr>
            <a:xfrm>
              <a:off x="4862465" y="6081315"/>
              <a:ext cx="802954" cy="908693"/>
            </a:xfrm>
            <a:custGeom>
              <a:avLst/>
              <a:gdLst/>
              <a:ahLst/>
              <a:cxnLst/>
              <a:rect l="l" t="t" r="r" b="b"/>
              <a:pathLst>
                <a:path w="802954" h="908693">
                  <a:moveTo>
                    <a:pt x="0" y="0"/>
                  </a:moveTo>
                  <a:lnTo>
                    <a:pt x="802954" y="0"/>
                  </a:lnTo>
                  <a:lnTo>
                    <a:pt x="802954" y="908693"/>
                  </a:lnTo>
                  <a:lnTo>
                    <a:pt x="0" y="9086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7">
                <a:extLst>
                  <a:ext uri="{96DAC541-7B7A-43D3-8B79-37D633B846F1}">
                    <asvg:svgBlip xmlns:asvg="http://schemas.microsoft.com/office/drawing/2016/SVG/main" r:embed="rId3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2" name="Freeform 22"/>
            <p:cNvSpPr/>
            <p:nvPr/>
          </p:nvSpPr>
          <p:spPr>
            <a:xfrm>
              <a:off x="203227" y="6196398"/>
              <a:ext cx="793610" cy="793610"/>
            </a:xfrm>
            <a:custGeom>
              <a:avLst/>
              <a:gdLst/>
              <a:ahLst/>
              <a:cxnLst/>
              <a:rect l="l" t="t" r="r" b="b"/>
              <a:pathLst>
                <a:path w="793610" h="793610">
                  <a:moveTo>
                    <a:pt x="0" y="0"/>
                  </a:moveTo>
                  <a:lnTo>
                    <a:pt x="793610" y="0"/>
                  </a:lnTo>
                  <a:lnTo>
                    <a:pt x="793610" y="793610"/>
                  </a:lnTo>
                  <a:lnTo>
                    <a:pt x="0" y="7936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9">
                <a:extLst>
                  <a:ext uri="{96DAC541-7B7A-43D3-8B79-37D633B846F1}">
                    <asvg:svgBlip xmlns:asvg="http://schemas.microsoft.com/office/drawing/2016/SVG/main" r:embed="rId4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3" name="Freeform 23"/>
            <p:cNvSpPr/>
            <p:nvPr/>
          </p:nvSpPr>
          <p:spPr>
            <a:xfrm>
              <a:off x="288722" y="67755"/>
              <a:ext cx="686561" cy="899068"/>
            </a:xfrm>
            <a:custGeom>
              <a:avLst/>
              <a:gdLst/>
              <a:ahLst/>
              <a:cxnLst/>
              <a:rect l="l" t="t" r="r" b="b"/>
              <a:pathLst>
                <a:path w="686561" h="899068">
                  <a:moveTo>
                    <a:pt x="0" y="0"/>
                  </a:moveTo>
                  <a:lnTo>
                    <a:pt x="686561" y="0"/>
                  </a:lnTo>
                  <a:lnTo>
                    <a:pt x="686561" y="899068"/>
                  </a:lnTo>
                  <a:lnTo>
                    <a:pt x="0" y="8990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1">
                <a:extLst>
                  <a:ext uri="{96DAC541-7B7A-43D3-8B79-37D633B846F1}">
                    <asvg:svgBlip xmlns:asvg="http://schemas.microsoft.com/office/drawing/2016/SVG/main" r:embed="rId4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4" name="Freeform 24"/>
            <p:cNvSpPr/>
            <p:nvPr/>
          </p:nvSpPr>
          <p:spPr>
            <a:xfrm>
              <a:off x="2457015" y="2069608"/>
              <a:ext cx="945610" cy="945610"/>
            </a:xfrm>
            <a:custGeom>
              <a:avLst/>
              <a:gdLst/>
              <a:ahLst/>
              <a:cxnLst/>
              <a:rect l="l" t="t" r="r" b="b"/>
              <a:pathLst>
                <a:path w="945610" h="945610">
                  <a:moveTo>
                    <a:pt x="0" y="0"/>
                  </a:moveTo>
                  <a:lnTo>
                    <a:pt x="945610" y="0"/>
                  </a:lnTo>
                  <a:lnTo>
                    <a:pt x="945610" y="945610"/>
                  </a:lnTo>
                  <a:lnTo>
                    <a:pt x="0" y="9456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3">
                <a:extLst>
                  <a:ext uri="{96DAC541-7B7A-43D3-8B79-37D633B846F1}">
                    <asvg:svgBlip xmlns:asvg="http://schemas.microsoft.com/office/drawing/2016/SVG/main" r:embed="rId4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5" name="Freeform 25"/>
            <p:cNvSpPr/>
            <p:nvPr/>
          </p:nvSpPr>
          <p:spPr>
            <a:xfrm>
              <a:off x="190679" y="2069608"/>
              <a:ext cx="945610" cy="945610"/>
            </a:xfrm>
            <a:custGeom>
              <a:avLst/>
              <a:gdLst/>
              <a:ahLst/>
              <a:cxnLst/>
              <a:rect l="l" t="t" r="r" b="b"/>
              <a:pathLst>
                <a:path w="945610" h="945610">
                  <a:moveTo>
                    <a:pt x="0" y="0"/>
                  </a:moveTo>
                  <a:lnTo>
                    <a:pt x="945610" y="0"/>
                  </a:lnTo>
                  <a:lnTo>
                    <a:pt x="945610" y="945610"/>
                  </a:lnTo>
                  <a:lnTo>
                    <a:pt x="0" y="9456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5">
                <a:extLst>
                  <a:ext uri="{96DAC541-7B7A-43D3-8B79-37D633B846F1}">
                    <asvg:svgBlip xmlns:asvg="http://schemas.microsoft.com/office/drawing/2016/SVG/main" r:embed="rId4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6" name="Freeform 26"/>
            <p:cNvSpPr/>
            <p:nvPr/>
          </p:nvSpPr>
          <p:spPr>
            <a:xfrm>
              <a:off x="9558781" y="4132814"/>
              <a:ext cx="829598" cy="829598"/>
            </a:xfrm>
            <a:custGeom>
              <a:avLst/>
              <a:gdLst/>
              <a:ahLst/>
              <a:cxnLst/>
              <a:rect l="l" t="t" r="r" b="b"/>
              <a:pathLst>
                <a:path w="829598" h="829598">
                  <a:moveTo>
                    <a:pt x="0" y="0"/>
                  </a:moveTo>
                  <a:lnTo>
                    <a:pt x="829598" y="0"/>
                  </a:lnTo>
                  <a:lnTo>
                    <a:pt x="829598" y="829598"/>
                  </a:lnTo>
                  <a:lnTo>
                    <a:pt x="0" y="8295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7">
                <a:extLst>
                  <a:ext uri="{96DAC541-7B7A-43D3-8B79-37D633B846F1}">
                    <asvg:svgBlip xmlns:asvg="http://schemas.microsoft.com/office/drawing/2016/SVG/main" r:embed="rId4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7" name="Freeform 27"/>
            <p:cNvSpPr/>
            <p:nvPr/>
          </p:nvSpPr>
          <p:spPr>
            <a:xfrm>
              <a:off x="2354802" y="4064970"/>
              <a:ext cx="908693" cy="908693"/>
            </a:xfrm>
            <a:custGeom>
              <a:avLst/>
              <a:gdLst/>
              <a:ahLst/>
              <a:cxnLst/>
              <a:rect l="l" t="t" r="r" b="b"/>
              <a:pathLst>
                <a:path w="908693" h="908693">
                  <a:moveTo>
                    <a:pt x="0" y="0"/>
                  </a:moveTo>
                  <a:lnTo>
                    <a:pt x="908693" y="0"/>
                  </a:lnTo>
                  <a:lnTo>
                    <a:pt x="908693" y="908693"/>
                  </a:lnTo>
                  <a:lnTo>
                    <a:pt x="0" y="9086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9">
                <a:extLst>
                  <a:ext uri="{96DAC541-7B7A-43D3-8B79-37D633B846F1}">
                    <asvg:svgBlip xmlns:asvg="http://schemas.microsoft.com/office/drawing/2016/SVG/main" r:embed="rId5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8" name="Freeform 28"/>
            <p:cNvSpPr/>
            <p:nvPr/>
          </p:nvSpPr>
          <p:spPr>
            <a:xfrm>
              <a:off x="4689434" y="4064970"/>
              <a:ext cx="908693" cy="908693"/>
            </a:xfrm>
            <a:custGeom>
              <a:avLst/>
              <a:gdLst/>
              <a:ahLst/>
              <a:cxnLst/>
              <a:rect l="l" t="t" r="r" b="b"/>
              <a:pathLst>
                <a:path w="908693" h="908693">
                  <a:moveTo>
                    <a:pt x="0" y="0"/>
                  </a:moveTo>
                  <a:lnTo>
                    <a:pt x="908692" y="0"/>
                  </a:lnTo>
                  <a:lnTo>
                    <a:pt x="908692" y="908693"/>
                  </a:lnTo>
                  <a:lnTo>
                    <a:pt x="0" y="9086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1">
                <a:extLst>
                  <a:ext uri="{96DAC541-7B7A-43D3-8B79-37D633B846F1}">
                    <asvg:svgBlip xmlns:asvg="http://schemas.microsoft.com/office/drawing/2016/SVG/main" r:embed="rId5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9" name="Freeform 29"/>
            <p:cNvSpPr/>
            <p:nvPr/>
          </p:nvSpPr>
          <p:spPr>
            <a:xfrm>
              <a:off x="145686" y="4064970"/>
              <a:ext cx="908693" cy="908693"/>
            </a:xfrm>
            <a:custGeom>
              <a:avLst/>
              <a:gdLst/>
              <a:ahLst/>
              <a:cxnLst/>
              <a:rect l="l" t="t" r="r" b="b"/>
              <a:pathLst>
                <a:path w="908693" h="908693">
                  <a:moveTo>
                    <a:pt x="0" y="0"/>
                  </a:moveTo>
                  <a:lnTo>
                    <a:pt x="908692" y="0"/>
                  </a:lnTo>
                  <a:lnTo>
                    <a:pt x="908692" y="908693"/>
                  </a:lnTo>
                  <a:lnTo>
                    <a:pt x="0" y="9086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3">
                <a:extLst>
                  <a:ext uri="{96DAC541-7B7A-43D3-8B79-37D633B846F1}">
                    <asvg:svgBlip xmlns:asvg="http://schemas.microsoft.com/office/drawing/2016/SVG/main" r:embed="rId5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0" name="Freeform 30"/>
            <p:cNvSpPr/>
            <p:nvPr/>
          </p:nvSpPr>
          <p:spPr>
            <a:xfrm>
              <a:off x="11461752" y="6060332"/>
              <a:ext cx="1036997" cy="829598"/>
            </a:xfrm>
            <a:custGeom>
              <a:avLst/>
              <a:gdLst/>
              <a:ahLst/>
              <a:cxnLst/>
              <a:rect l="l" t="t" r="r" b="b"/>
              <a:pathLst>
                <a:path w="1036997" h="829598">
                  <a:moveTo>
                    <a:pt x="0" y="0"/>
                  </a:moveTo>
                  <a:lnTo>
                    <a:pt x="1036997" y="0"/>
                  </a:lnTo>
                  <a:lnTo>
                    <a:pt x="1036997" y="829598"/>
                  </a:lnTo>
                  <a:lnTo>
                    <a:pt x="0" y="8295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5">
                <a:extLst>
                  <a:ext uri="{96DAC541-7B7A-43D3-8B79-37D633B846F1}">
                    <asvg:svgBlip xmlns:asvg="http://schemas.microsoft.com/office/drawing/2016/SVG/main" r:embed="rId5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1" name="Freeform 31"/>
            <p:cNvSpPr/>
            <p:nvPr/>
          </p:nvSpPr>
          <p:spPr>
            <a:xfrm>
              <a:off x="2354802" y="58006"/>
              <a:ext cx="874097" cy="829598"/>
            </a:xfrm>
            <a:custGeom>
              <a:avLst/>
              <a:gdLst/>
              <a:ahLst/>
              <a:cxnLst/>
              <a:rect l="l" t="t" r="r" b="b"/>
              <a:pathLst>
                <a:path w="874097" h="829598">
                  <a:moveTo>
                    <a:pt x="0" y="0"/>
                  </a:moveTo>
                  <a:lnTo>
                    <a:pt x="874097" y="0"/>
                  </a:lnTo>
                  <a:lnTo>
                    <a:pt x="874097" y="829598"/>
                  </a:lnTo>
                  <a:lnTo>
                    <a:pt x="0" y="8295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7">
                <a:extLst>
                  <a:ext uri="{96DAC541-7B7A-43D3-8B79-37D633B846F1}">
                    <asvg:svgBlip xmlns:asvg="http://schemas.microsoft.com/office/drawing/2016/SVG/main" r:embed="rId5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2" name="Freeform 32"/>
            <p:cNvSpPr/>
            <p:nvPr/>
          </p:nvSpPr>
          <p:spPr>
            <a:xfrm>
              <a:off x="4876024" y="2069608"/>
              <a:ext cx="722102" cy="945610"/>
            </a:xfrm>
            <a:custGeom>
              <a:avLst/>
              <a:gdLst/>
              <a:ahLst/>
              <a:cxnLst/>
              <a:rect l="l" t="t" r="r" b="b"/>
              <a:pathLst>
                <a:path w="722102" h="945610">
                  <a:moveTo>
                    <a:pt x="0" y="0"/>
                  </a:moveTo>
                  <a:lnTo>
                    <a:pt x="722102" y="0"/>
                  </a:lnTo>
                  <a:lnTo>
                    <a:pt x="722102" y="945610"/>
                  </a:lnTo>
                  <a:lnTo>
                    <a:pt x="0" y="9456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9">
                <a:extLst>
                  <a:ext uri="{96DAC541-7B7A-43D3-8B79-37D633B846F1}">
                    <asvg:svgBlip xmlns:asvg="http://schemas.microsoft.com/office/drawing/2016/SVG/main" r:embed="rId60"/>
                  </a:ext>
                </a:extLst>
              </a:blip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5079</Words>
  <Application>WPS Presentation</Application>
  <PresentationFormat>On-screen Show (4:3)</PresentationFormat>
  <Paragraphs>201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9" baseType="lpstr">
      <vt:lpstr>Arial</vt:lpstr>
      <vt:lpstr>宋体</vt:lpstr>
      <vt:lpstr>Wingdings</vt:lpstr>
      <vt:lpstr>Crimson Roman</vt:lpstr>
      <vt:lpstr>Forum</vt:lpstr>
      <vt:lpstr>Crimson Roman Bold</vt:lpstr>
      <vt:lpstr>Arial</vt:lpstr>
      <vt:lpstr>微软雅黑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Оранжевый и Белый Современный Элегантный Простой День святого Валентина Любовь Презентация</dc:title>
  <dc:creator/>
  <cp:lastModifiedBy>wps_ap_test_251126_0119</cp:lastModifiedBy>
  <cp:revision>2</cp:revision>
  <dcterms:created xsi:type="dcterms:W3CDTF">2006-08-16T00:00:00Z</dcterms:created>
  <dcterms:modified xsi:type="dcterms:W3CDTF">2026-02-06T02:05:30Z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1B2785C5B89740C29907A9F2D22BD016_12</vt:lpwstr>
  </property>
  <property fmtid="{D5CDD505-2E9C-101B-9397-08002B2CF9AE}" pid="3" name="KSOProductBuildVer">
    <vt:lpwstr>1033-12.1.0.25180</vt:lpwstr>
  </property>
</Properties>
</file>