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</p:sldIdLst>
  <p:sldSz cx="10693400" cy="7556500"/>
  <p:notesSz cx="6858000" cy="9144000"/>
  <p:embeddedFontLst>
    <p:embeddedFont>
      <p:font typeface="Bad Russian" charset="1" panose="02000506080000020004"/>
      <p:regular r:id="rId8"/>
    </p:embeddedFont>
    <p:embeddedFont>
      <p:font typeface="EB Garamond Italics" charset="1" panose="00000000000000000000"/>
      <p:regular r:id="rId9"/>
    </p:embeddedFont>
    <p:embeddedFont>
      <p:font typeface="EB Garamond" charset="1" panose="00000000000000000000"/>
      <p:regular r:id="rId10"/>
    </p:embeddedFont>
    <p:embeddedFont>
      <p:font typeface="EB Garamond Semi-Bold Italics" charset="1" panose="00000000000000000000"/>
      <p:regular r:id="rId11"/>
    </p:embeddedFont>
    <p:embeddedFont>
      <p:font typeface="Arsenal Italics" charset="1" panose="00000500000000000000"/>
      <p:regular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jpe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jpeg" Type="http://schemas.openxmlformats.org/officeDocument/2006/relationships/image"/><Relationship Id="rId3" Target="../media/image4.jpeg" Type="http://schemas.openxmlformats.org/officeDocument/2006/relationships/image"/><Relationship Id="rId4" Target="../media/image5.jpeg" Type="http://schemas.openxmlformats.org/officeDocument/2006/relationships/image"/><Relationship Id="rId5" Target="../media/image6.jpeg" Type="http://schemas.openxmlformats.org/officeDocument/2006/relationships/image"/><Relationship Id="rId6" Target="../media/image7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8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715412" y="-197647"/>
            <a:ext cx="3261176" cy="8030647"/>
            <a:chOff x="0" y="0"/>
            <a:chExt cx="1501090" cy="369643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501090" cy="3696434"/>
            </a:xfrm>
            <a:custGeom>
              <a:avLst/>
              <a:gdLst/>
              <a:ahLst/>
              <a:cxnLst/>
              <a:rect r="r" b="b" t="t" l="l"/>
              <a:pathLst>
                <a:path h="3696434" w="1501090">
                  <a:moveTo>
                    <a:pt x="0" y="0"/>
                  </a:moveTo>
                  <a:lnTo>
                    <a:pt x="1501090" y="0"/>
                  </a:lnTo>
                  <a:lnTo>
                    <a:pt x="1501090" y="3696434"/>
                  </a:lnTo>
                  <a:lnTo>
                    <a:pt x="0" y="3696434"/>
                  </a:lnTo>
                  <a:close/>
                </a:path>
              </a:pathLst>
            </a:custGeom>
            <a:solidFill>
              <a:srgbClr val="530709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283275" y="-197647"/>
            <a:ext cx="3432136" cy="8030647"/>
            <a:chOff x="0" y="0"/>
            <a:chExt cx="1579782" cy="369643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579781" cy="3696434"/>
            </a:xfrm>
            <a:custGeom>
              <a:avLst/>
              <a:gdLst/>
              <a:ahLst/>
              <a:cxnLst/>
              <a:rect r="r" b="b" t="t" l="l"/>
              <a:pathLst>
                <a:path h="3696434" w="1579781">
                  <a:moveTo>
                    <a:pt x="0" y="0"/>
                  </a:moveTo>
                  <a:lnTo>
                    <a:pt x="1579781" y="0"/>
                  </a:lnTo>
                  <a:lnTo>
                    <a:pt x="1579781" y="3696434"/>
                  </a:lnTo>
                  <a:lnTo>
                    <a:pt x="0" y="3696434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7739065" y="2516509"/>
            <a:ext cx="2938232" cy="4380710"/>
          </a:xfrm>
          <a:custGeom>
            <a:avLst/>
            <a:gdLst/>
            <a:ahLst/>
            <a:cxnLst/>
            <a:rect r="r" b="b" t="t" l="l"/>
            <a:pathLst>
              <a:path h="4380710" w="2938232">
                <a:moveTo>
                  <a:pt x="0" y="0"/>
                </a:moveTo>
                <a:lnTo>
                  <a:pt x="2938232" y="0"/>
                </a:lnTo>
                <a:lnTo>
                  <a:pt x="2938232" y="4380710"/>
                </a:lnTo>
                <a:lnTo>
                  <a:pt x="0" y="438071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3821" t="-13855" r="-111068" b="-4589"/>
            </a:stretch>
          </a:blipFill>
        </p:spPr>
      </p:sp>
      <p:sp>
        <p:nvSpPr>
          <p:cNvPr name="AutoShape 7" id="7"/>
          <p:cNvSpPr/>
          <p:nvPr/>
        </p:nvSpPr>
        <p:spPr>
          <a:xfrm rot="-5400000">
            <a:off x="3059544" y="1186456"/>
            <a:ext cx="2869434" cy="0"/>
          </a:xfrm>
          <a:prstGeom prst="line">
            <a:avLst/>
          </a:prstGeom>
          <a:ln cap="rnd" w="9525">
            <a:solidFill>
              <a:srgbClr val="F8F8F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8" id="8"/>
          <p:cNvSpPr/>
          <p:nvPr/>
        </p:nvSpPr>
        <p:spPr>
          <a:xfrm flipH="true" flipV="false" rot="0">
            <a:off x="283275" y="-197647"/>
            <a:ext cx="3432136" cy="7900941"/>
          </a:xfrm>
          <a:custGeom>
            <a:avLst/>
            <a:gdLst/>
            <a:ahLst/>
            <a:cxnLst/>
            <a:rect r="r" b="b" t="t" l="l"/>
            <a:pathLst>
              <a:path h="7900941" w="3432136">
                <a:moveTo>
                  <a:pt x="3432137" y="0"/>
                </a:moveTo>
                <a:lnTo>
                  <a:pt x="0" y="0"/>
                </a:lnTo>
                <a:lnTo>
                  <a:pt x="0" y="7900941"/>
                </a:lnTo>
                <a:lnTo>
                  <a:pt x="3432137" y="7900941"/>
                </a:lnTo>
                <a:lnTo>
                  <a:pt x="3432137" y="0"/>
                </a:lnTo>
                <a:close/>
              </a:path>
            </a:pathLst>
          </a:custGeom>
          <a:blipFill>
            <a:blip r:embed="rId3">
              <a:alphaModFix amt="50000"/>
            </a:blip>
            <a:stretch>
              <a:fillRect l="-41267" t="-24333" r="-57549" b="-5213"/>
            </a:stretch>
          </a:blipFill>
        </p:spPr>
      </p:sp>
      <p:sp>
        <p:nvSpPr>
          <p:cNvPr name="AutoShape 9" id="9"/>
          <p:cNvSpPr/>
          <p:nvPr/>
        </p:nvSpPr>
        <p:spPr>
          <a:xfrm rot="-5400000">
            <a:off x="-201632" y="6393651"/>
            <a:ext cx="2869434" cy="0"/>
          </a:xfrm>
          <a:prstGeom prst="line">
            <a:avLst/>
          </a:prstGeom>
          <a:ln cap="rnd" w="9525">
            <a:solidFill>
              <a:srgbClr val="F8F8F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10" id="10"/>
          <p:cNvSpPr txBox="true"/>
          <p:nvPr/>
        </p:nvSpPr>
        <p:spPr>
          <a:xfrm rot="0">
            <a:off x="7739065" y="730788"/>
            <a:ext cx="2205451" cy="1282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7"/>
              </a:lnSpc>
            </a:pPr>
            <a:r>
              <a:rPr lang="en-US" sz="5209" spc="104">
                <a:solidFill>
                  <a:srgbClr val="000000"/>
                </a:solidFill>
                <a:latin typeface="Bad Russian"/>
                <a:ea typeface="Bad Russian"/>
                <a:cs typeface="Bad Russian"/>
                <a:sym typeface="Bad Russian"/>
              </a:rPr>
              <a:t>КЛАС-СИКА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7739065" y="2065319"/>
            <a:ext cx="2362507" cy="3949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17"/>
              </a:lnSpc>
            </a:pPr>
            <a:r>
              <a:rPr lang="en-US" sz="1264" i="true">
                <a:solidFill>
                  <a:srgbClr val="000000"/>
                </a:solidFill>
                <a:latin typeface="EB Garamond Italics"/>
                <a:ea typeface="EB Garamond Italics"/>
                <a:cs typeface="EB Garamond Italics"/>
                <a:sym typeface="EB Garamond Italics"/>
              </a:rPr>
              <a:t>Драматический</a:t>
            </a:r>
          </a:p>
          <a:p>
            <a:pPr algn="l">
              <a:lnSpc>
                <a:spcPts val="1517"/>
              </a:lnSpc>
            </a:pPr>
            <a:r>
              <a:rPr lang="en-US" sz="1264" i="true">
                <a:solidFill>
                  <a:srgbClr val="000000"/>
                </a:solidFill>
                <a:latin typeface="EB Garamond Italics"/>
                <a:ea typeface="EB Garamond Italics"/>
                <a:cs typeface="EB Garamond Italics"/>
                <a:sym typeface="EB Garamond Italics"/>
              </a:rPr>
              <a:t>театр им. Н.В. Ковалева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7739065" y="6940717"/>
            <a:ext cx="1860788" cy="3057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67"/>
              </a:lnSpc>
            </a:pPr>
            <a:r>
              <a:rPr lang="en-US" sz="972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Художественный руководитель:</a:t>
            </a:r>
          </a:p>
          <a:p>
            <a:pPr algn="l">
              <a:lnSpc>
                <a:spcPts val="1167"/>
              </a:lnSpc>
            </a:pPr>
            <a:r>
              <a:rPr lang="en-US" sz="972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Юрий КОВАЛЕВ</a:t>
            </a:r>
          </a:p>
        </p:txBody>
      </p:sp>
      <p:grpSp>
        <p:nvGrpSpPr>
          <p:cNvPr name="Group 13" id="13"/>
          <p:cNvGrpSpPr/>
          <p:nvPr/>
        </p:nvGrpSpPr>
        <p:grpSpPr>
          <a:xfrm rot="0">
            <a:off x="1339452" y="6857450"/>
            <a:ext cx="1860788" cy="296471"/>
            <a:chOff x="0" y="0"/>
            <a:chExt cx="2481050" cy="395294"/>
          </a:xfrm>
        </p:grpSpPr>
        <p:sp>
          <p:nvSpPr>
            <p:cNvPr name="TextBox 14" id="14"/>
            <p:cNvSpPr txBox="true"/>
            <p:nvPr/>
          </p:nvSpPr>
          <p:spPr>
            <a:xfrm rot="0">
              <a:off x="0" y="-9525"/>
              <a:ext cx="2481050" cy="20717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167"/>
                </a:lnSpc>
              </a:pPr>
              <a:r>
                <a:rPr lang="en-US" sz="972">
                  <a:solidFill>
                    <a:srgbClr val="F8F8F8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Фотография со спектакля</a:t>
              </a:r>
            </a:p>
          </p:txBody>
        </p:sp>
        <p:sp>
          <p:nvSpPr>
            <p:cNvPr name="TextBox 15" id="15"/>
            <p:cNvSpPr txBox="true"/>
            <p:nvPr/>
          </p:nvSpPr>
          <p:spPr>
            <a:xfrm rot="0">
              <a:off x="0" y="188122"/>
              <a:ext cx="2481050" cy="20717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167"/>
                </a:lnSpc>
              </a:pPr>
              <a:r>
                <a:rPr lang="en-US" sz="972">
                  <a:solidFill>
                    <a:srgbClr val="F8F8F8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"МИЛАЯ ДЕВУШКА"</a:t>
              </a:r>
            </a:p>
          </p:txBody>
        </p:sp>
      </p:grpSp>
      <p:sp>
        <p:nvSpPr>
          <p:cNvPr name="TextBox 16" id="16"/>
          <p:cNvSpPr txBox="true"/>
          <p:nvPr/>
        </p:nvSpPr>
        <p:spPr>
          <a:xfrm rot="0">
            <a:off x="4600628" y="1915604"/>
            <a:ext cx="2055890" cy="7676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918"/>
              </a:lnSpc>
            </a:pPr>
            <a:r>
              <a:rPr lang="en-US" sz="2918" spc="58" u="none">
                <a:solidFill>
                  <a:srgbClr val="F8F8F8"/>
                </a:solidFill>
                <a:latin typeface="Bad Russian"/>
                <a:ea typeface="Bad Russian"/>
                <a:cs typeface="Bad Russian"/>
                <a:sym typeface="Bad Russian"/>
              </a:rPr>
              <a:t>БРОНЬ</a:t>
            </a:r>
          </a:p>
          <a:p>
            <a:pPr algn="l" marL="0" indent="0" lvl="0">
              <a:lnSpc>
                <a:spcPts val="2918"/>
              </a:lnSpc>
            </a:pPr>
            <a:r>
              <a:rPr lang="en-US" sz="2918" spc="58" u="none">
                <a:solidFill>
                  <a:srgbClr val="F8F8F8"/>
                </a:solidFill>
                <a:latin typeface="Bad Russian"/>
                <a:ea typeface="Bad Russian"/>
                <a:cs typeface="Bad Russian"/>
                <a:sym typeface="Bad Russian"/>
              </a:rPr>
              <a:t>БИЛЕТОВ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339452" y="4914297"/>
            <a:ext cx="2055890" cy="11382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18"/>
              </a:lnSpc>
            </a:pPr>
            <a:r>
              <a:rPr lang="en-US" sz="2918" spc="58">
                <a:solidFill>
                  <a:srgbClr val="F8F8F8"/>
                </a:solidFill>
                <a:latin typeface="Bad Russian"/>
                <a:ea typeface="Bad Russian"/>
                <a:cs typeface="Bad Russian"/>
                <a:sym typeface="Bad Russian"/>
              </a:rPr>
              <a:t>ТАМ,</a:t>
            </a:r>
          </a:p>
          <a:p>
            <a:pPr algn="l">
              <a:lnSpc>
                <a:spcPts val="2918"/>
              </a:lnSpc>
            </a:pPr>
            <a:r>
              <a:rPr lang="en-US" sz="2918" spc="58">
                <a:solidFill>
                  <a:srgbClr val="F8F8F8"/>
                </a:solidFill>
                <a:latin typeface="Bad Russian"/>
                <a:ea typeface="Bad Russian"/>
                <a:cs typeface="Bad Russian"/>
                <a:sym typeface="Bad Russian"/>
              </a:rPr>
              <a:t>ГДЕ ИСТОРИИ</a:t>
            </a:r>
          </a:p>
          <a:p>
            <a:pPr algn="l" marL="0" indent="0" lvl="0">
              <a:lnSpc>
                <a:spcPts val="2918"/>
              </a:lnSpc>
            </a:pPr>
            <a:r>
              <a:rPr lang="en-US" sz="2918" spc="58">
                <a:solidFill>
                  <a:srgbClr val="F8F8F8"/>
                </a:solidFill>
                <a:latin typeface="Bad Russian"/>
                <a:ea typeface="Bad Russian"/>
                <a:cs typeface="Bad Russian"/>
                <a:sym typeface="Bad Russian"/>
              </a:rPr>
              <a:t>ОЖИВАЮТ...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4600628" y="702259"/>
            <a:ext cx="2055890" cy="9776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283"/>
              </a:lnSpc>
              <a:spcBef>
                <a:spcPct val="0"/>
              </a:spcBef>
            </a:pPr>
            <a:r>
              <a:rPr lang="en-US" sz="1069" u="none">
                <a:solidFill>
                  <a:srgbClr val="F8F8F8"/>
                </a:solidFill>
                <a:latin typeface="EB Garamond"/>
                <a:ea typeface="EB Garamond"/>
                <a:cs typeface="EB Garamond"/>
                <a:sym typeface="EB Garamond"/>
              </a:rPr>
              <a:t>г. Неизвестный,</a:t>
            </a:r>
          </a:p>
          <a:p>
            <a:pPr algn="l" marL="0" indent="0" lvl="0">
              <a:lnSpc>
                <a:spcPts val="1283"/>
              </a:lnSpc>
              <a:spcBef>
                <a:spcPct val="0"/>
              </a:spcBef>
            </a:pPr>
            <a:r>
              <a:rPr lang="en-US" sz="1069" u="none">
                <a:solidFill>
                  <a:srgbClr val="F8F8F8"/>
                </a:solidFill>
                <a:latin typeface="EB Garamond"/>
                <a:ea typeface="EB Garamond"/>
                <a:cs typeface="EB Garamond"/>
                <a:sym typeface="EB Garamond"/>
              </a:rPr>
              <a:t>ул. Неизвестная, 123</a:t>
            </a:r>
          </a:p>
          <a:p>
            <a:pPr algn="l" marL="0" indent="0" lvl="0">
              <a:lnSpc>
                <a:spcPts val="1283"/>
              </a:lnSpc>
              <a:spcBef>
                <a:spcPct val="0"/>
              </a:spcBef>
            </a:pPr>
          </a:p>
          <a:p>
            <a:pPr algn="l" marL="0" indent="0" lvl="0">
              <a:lnSpc>
                <a:spcPts val="1283"/>
              </a:lnSpc>
              <a:spcBef>
                <a:spcPct val="0"/>
              </a:spcBef>
            </a:pPr>
            <a:r>
              <a:rPr lang="en-US" sz="1069" u="none">
                <a:solidFill>
                  <a:srgbClr val="F8F8F8"/>
                </a:solidFill>
                <a:latin typeface="EB Garamond"/>
                <a:ea typeface="EB Garamond"/>
                <a:cs typeface="EB Garamond"/>
                <a:sym typeface="EB Garamond"/>
              </a:rPr>
              <a:t>(123) 456-7890</a:t>
            </a:r>
          </a:p>
          <a:p>
            <a:pPr algn="l" marL="0" indent="0" lvl="0">
              <a:lnSpc>
                <a:spcPts val="1283"/>
              </a:lnSpc>
              <a:spcBef>
                <a:spcPct val="0"/>
              </a:spcBef>
            </a:pPr>
          </a:p>
          <a:p>
            <a:pPr algn="l" marL="0" indent="0" lvl="0">
              <a:lnSpc>
                <a:spcPts val="1283"/>
              </a:lnSpc>
              <a:spcBef>
                <a:spcPct val="0"/>
              </a:spcBef>
            </a:pPr>
            <a:r>
              <a:rPr lang="en-US" sz="1069" u="none">
                <a:solidFill>
                  <a:srgbClr val="F8F8F8"/>
                </a:solidFill>
                <a:latin typeface="EB Garamond"/>
                <a:ea typeface="EB Garamond"/>
                <a:cs typeface="EB Garamond"/>
                <a:sym typeface="EB Garamond"/>
              </a:rPr>
              <a:t>www.super-website.com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8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8463369" y="1118759"/>
            <a:ext cx="1997806" cy="1537402"/>
          </a:xfrm>
          <a:custGeom>
            <a:avLst/>
            <a:gdLst/>
            <a:ahLst/>
            <a:cxnLst/>
            <a:rect r="r" b="b" t="t" l="l"/>
            <a:pathLst>
              <a:path h="1537402" w="1997806">
                <a:moveTo>
                  <a:pt x="0" y="0"/>
                </a:moveTo>
                <a:lnTo>
                  <a:pt x="1997806" y="0"/>
                </a:lnTo>
                <a:lnTo>
                  <a:pt x="1997806" y="1537402"/>
                </a:lnTo>
                <a:lnTo>
                  <a:pt x="0" y="153740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259" t="0" r="-11172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8463369" y="4172541"/>
            <a:ext cx="1997806" cy="1555877"/>
          </a:xfrm>
          <a:custGeom>
            <a:avLst/>
            <a:gdLst/>
            <a:ahLst/>
            <a:cxnLst/>
            <a:rect r="r" b="b" t="t" l="l"/>
            <a:pathLst>
              <a:path h="1555877" w="1997806">
                <a:moveTo>
                  <a:pt x="0" y="0"/>
                </a:moveTo>
                <a:lnTo>
                  <a:pt x="1997806" y="0"/>
                </a:lnTo>
                <a:lnTo>
                  <a:pt x="1997806" y="1555876"/>
                </a:lnTo>
                <a:lnTo>
                  <a:pt x="0" y="155587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4614" t="-10256" r="-14186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8463369" y="2619047"/>
            <a:ext cx="2045600" cy="1553494"/>
          </a:xfrm>
          <a:custGeom>
            <a:avLst/>
            <a:gdLst/>
            <a:ahLst/>
            <a:cxnLst/>
            <a:rect r="r" b="b" t="t" l="l"/>
            <a:pathLst>
              <a:path h="1553494" w="2045600">
                <a:moveTo>
                  <a:pt x="0" y="0"/>
                </a:moveTo>
                <a:lnTo>
                  <a:pt x="2045600" y="0"/>
                </a:lnTo>
                <a:lnTo>
                  <a:pt x="2045600" y="1553494"/>
                </a:lnTo>
                <a:lnTo>
                  <a:pt x="0" y="155349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5309" t="0" r="-30911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8463369" y="5681707"/>
            <a:ext cx="2045600" cy="1456569"/>
          </a:xfrm>
          <a:custGeom>
            <a:avLst/>
            <a:gdLst/>
            <a:ahLst/>
            <a:cxnLst/>
            <a:rect r="r" b="b" t="t" l="l"/>
            <a:pathLst>
              <a:path h="1456569" w="2045600">
                <a:moveTo>
                  <a:pt x="0" y="0"/>
                </a:moveTo>
                <a:lnTo>
                  <a:pt x="2045600" y="0"/>
                </a:lnTo>
                <a:lnTo>
                  <a:pt x="2045600" y="1456569"/>
                </a:lnTo>
                <a:lnTo>
                  <a:pt x="0" y="145656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4298" t="-3506" r="0" b="-3506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310941" y="-197647"/>
            <a:ext cx="3412086" cy="7900941"/>
            <a:chOff x="0" y="0"/>
            <a:chExt cx="1570552" cy="3636732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570552" cy="3636732"/>
            </a:xfrm>
            <a:custGeom>
              <a:avLst/>
              <a:gdLst/>
              <a:ahLst/>
              <a:cxnLst/>
              <a:rect r="r" b="b" t="t" l="l"/>
              <a:pathLst>
                <a:path h="3636732" w="1570552">
                  <a:moveTo>
                    <a:pt x="0" y="0"/>
                  </a:moveTo>
                  <a:lnTo>
                    <a:pt x="1570552" y="0"/>
                  </a:lnTo>
                  <a:lnTo>
                    <a:pt x="1570552" y="3636732"/>
                  </a:lnTo>
                  <a:lnTo>
                    <a:pt x="0" y="3636732"/>
                  </a:lnTo>
                  <a:close/>
                </a:path>
              </a:pathLst>
            </a:custGeom>
            <a:solidFill>
              <a:srgbClr val="530709"/>
            </a:solid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454233" y="765265"/>
            <a:ext cx="3268793" cy="3365939"/>
          </a:xfrm>
          <a:custGeom>
            <a:avLst/>
            <a:gdLst/>
            <a:ahLst/>
            <a:cxnLst/>
            <a:rect r="r" b="b" t="t" l="l"/>
            <a:pathLst>
              <a:path h="3365939" w="3268793">
                <a:moveTo>
                  <a:pt x="0" y="0"/>
                </a:moveTo>
                <a:lnTo>
                  <a:pt x="3268794" y="0"/>
                </a:lnTo>
                <a:lnTo>
                  <a:pt x="3268794" y="3365939"/>
                </a:lnTo>
                <a:lnTo>
                  <a:pt x="0" y="336593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-14742" r="0" b="-14742"/>
            </a:stretch>
          </a:blipFill>
        </p:spPr>
      </p:sp>
      <p:sp>
        <p:nvSpPr>
          <p:cNvPr name="AutoShape 9" id="9"/>
          <p:cNvSpPr/>
          <p:nvPr/>
        </p:nvSpPr>
        <p:spPr>
          <a:xfrm rot="0">
            <a:off x="3723025" y="756000"/>
            <a:ext cx="6514740" cy="0"/>
          </a:xfrm>
          <a:prstGeom prst="line">
            <a:avLst/>
          </a:prstGeom>
          <a:ln cap="rnd" w="9525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10" id="10"/>
          <p:cNvSpPr txBox="true"/>
          <p:nvPr/>
        </p:nvSpPr>
        <p:spPr>
          <a:xfrm rot="0">
            <a:off x="4016772" y="295441"/>
            <a:ext cx="2683218" cy="1767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1361"/>
              </a:lnSpc>
              <a:spcBef>
                <a:spcPct val="0"/>
              </a:spcBef>
            </a:pPr>
            <a:r>
              <a:rPr lang="en-US" sz="972" i="true">
                <a:solidFill>
                  <a:srgbClr val="000000"/>
                </a:solidFill>
                <a:latin typeface="EB Garamond Italics"/>
                <a:ea typeface="EB Garamond Italics"/>
                <a:cs typeface="EB Garamond Italics"/>
                <a:sym typeface="EB Garamond Italics"/>
              </a:rPr>
              <a:t>на 01.01.2030</a:t>
            </a:r>
          </a:p>
        </p:txBody>
      </p:sp>
      <p:sp>
        <p:nvSpPr>
          <p:cNvPr name="TextBox 11" id="11"/>
          <p:cNvSpPr txBox="true"/>
          <p:nvPr/>
        </p:nvSpPr>
        <p:spPr>
          <a:xfrm rot="-5400000">
            <a:off x="1268251" y="3885298"/>
            <a:ext cx="6121815" cy="5887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4133"/>
              </a:lnSpc>
            </a:pPr>
            <a:r>
              <a:rPr lang="en-US" sz="4863" spc="97" u="none">
                <a:solidFill>
                  <a:srgbClr val="000000"/>
                </a:solidFill>
                <a:latin typeface="Bad Russian"/>
                <a:ea typeface="Bad Russian"/>
                <a:cs typeface="Bad Russian"/>
                <a:sym typeface="Bad Russian"/>
              </a:rPr>
              <a:t>СТОИМОСТЬ БИЛЕТОВ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339452" y="6091101"/>
            <a:ext cx="2155568" cy="1047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167"/>
              </a:lnSpc>
              <a:spcBef>
                <a:spcPct val="0"/>
              </a:spcBef>
            </a:pPr>
            <a:r>
              <a:rPr lang="en-US" sz="972" u="none">
                <a:solidFill>
                  <a:srgbClr val="F8F8F8"/>
                </a:solidFill>
                <a:latin typeface="EB Garamond"/>
                <a:ea typeface="EB Garamond"/>
                <a:cs typeface="EB Garamond"/>
                <a:sym typeface="EB Garamond"/>
              </a:rPr>
              <a:t>Брошюры используются для рекламы брендов, продуктов и услуг. Лучший способ использовать их – это коротко описать, что бренд может предложить своим клиентам. Убедитесь, что ваше описание емкое и достаточно</a:t>
            </a:r>
          </a:p>
          <a:p>
            <a:pPr algn="l" marL="0" indent="0" lvl="0">
              <a:lnSpc>
                <a:spcPts val="1167"/>
              </a:lnSpc>
              <a:spcBef>
                <a:spcPct val="0"/>
              </a:spcBef>
            </a:pPr>
            <a:r>
              <a:rPr lang="en-US" sz="972" u="none">
                <a:solidFill>
                  <a:srgbClr val="F8F8F8"/>
                </a:solidFill>
                <a:latin typeface="EB Garamond"/>
                <a:ea typeface="EB Garamond"/>
                <a:cs typeface="EB Garamond"/>
                <a:sym typeface="EB Garamond"/>
              </a:rPr>
              <a:t>интересное для читателей.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339452" y="5375712"/>
            <a:ext cx="2155568" cy="3059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167"/>
              </a:lnSpc>
              <a:spcBef>
                <a:spcPct val="0"/>
              </a:spcBef>
            </a:pPr>
            <a:r>
              <a:rPr lang="en-US" sz="972" i="true">
                <a:solidFill>
                  <a:srgbClr val="F8F8F8"/>
                </a:solidFill>
                <a:latin typeface="EB Garamond Italics"/>
                <a:ea typeface="EB Garamond Italics"/>
                <a:cs typeface="EB Garamond Italics"/>
                <a:sym typeface="EB Garamond Italics"/>
              </a:rPr>
              <a:t>Брошюры используются для рекламы брендов, продуктов и услуг.</a:t>
            </a:r>
          </a:p>
        </p:txBody>
      </p:sp>
      <p:sp>
        <p:nvSpPr>
          <p:cNvPr name="TextBox 14" id="14"/>
          <p:cNvSpPr txBox="true"/>
          <p:nvPr/>
        </p:nvSpPr>
        <p:spPr>
          <a:xfrm rot="-5400000">
            <a:off x="5369542" y="3354862"/>
            <a:ext cx="5249514" cy="7773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2881"/>
              </a:lnSpc>
              <a:spcBef>
                <a:spcPct val="0"/>
              </a:spcBef>
            </a:pPr>
            <a:r>
              <a:rPr lang="en-US" sz="3390" spc="67" u="none">
                <a:solidFill>
                  <a:srgbClr val="000000"/>
                </a:solidFill>
                <a:latin typeface="Bad Russian"/>
                <a:ea typeface="Bad Russian"/>
                <a:cs typeface="Bad Russian"/>
                <a:sym typeface="Bad Russian"/>
              </a:rPr>
              <a:t>ФОТОГРАФИИ С НАШИХ</a:t>
            </a:r>
          </a:p>
          <a:p>
            <a:pPr algn="r" marL="0" indent="0" lvl="0">
              <a:lnSpc>
                <a:spcPts val="2881"/>
              </a:lnSpc>
              <a:spcBef>
                <a:spcPct val="0"/>
              </a:spcBef>
            </a:pPr>
            <a:r>
              <a:rPr lang="en-US" sz="3390" spc="67" u="none">
                <a:solidFill>
                  <a:srgbClr val="000000"/>
                </a:solidFill>
                <a:latin typeface="Bad Russian"/>
                <a:ea typeface="Bad Russian"/>
                <a:cs typeface="Bad Russian"/>
                <a:sym typeface="Bad Russian"/>
              </a:rPr>
              <a:t>СПЕКТАКЛЕЙ</a:t>
            </a:r>
          </a:p>
        </p:txBody>
      </p:sp>
      <p:grpSp>
        <p:nvGrpSpPr>
          <p:cNvPr name="Group 15" id="15"/>
          <p:cNvGrpSpPr/>
          <p:nvPr/>
        </p:nvGrpSpPr>
        <p:grpSpPr>
          <a:xfrm rot="0">
            <a:off x="5199617" y="1118759"/>
            <a:ext cx="1555961" cy="791731"/>
            <a:chOff x="0" y="0"/>
            <a:chExt cx="2074615" cy="1055641"/>
          </a:xfrm>
        </p:grpSpPr>
        <p:sp>
          <p:nvSpPr>
            <p:cNvPr name="TextBox 16" id="16"/>
            <p:cNvSpPr txBox="true"/>
            <p:nvPr/>
          </p:nvSpPr>
          <p:spPr>
            <a:xfrm rot="0">
              <a:off x="0" y="-9525"/>
              <a:ext cx="2074615" cy="24670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1400"/>
                </a:lnSpc>
                <a:spcBef>
                  <a:spcPct val="0"/>
                </a:spcBef>
              </a:pPr>
              <a:r>
                <a:rPr lang="en-US" sz="1167">
                  <a:solidFill>
                    <a:srgbClr val="000000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ПАРТЕР</a:t>
              </a:r>
            </a:p>
          </p:txBody>
        </p:sp>
        <p:sp>
          <p:nvSpPr>
            <p:cNvPr name="TextBox 17" id="17"/>
            <p:cNvSpPr txBox="true"/>
            <p:nvPr/>
          </p:nvSpPr>
          <p:spPr>
            <a:xfrm rot="0">
              <a:off x="0" y="434562"/>
              <a:ext cx="928835" cy="62107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269"/>
                </a:lnSpc>
              </a:pPr>
              <a:r>
                <a:rPr lang="en-US" sz="846">
                  <a:solidFill>
                    <a:srgbClr val="282A28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Утренний сеанс</a:t>
              </a:r>
            </a:p>
            <a:p>
              <a:pPr algn="l">
                <a:lnSpc>
                  <a:spcPts val="1269"/>
                </a:lnSpc>
              </a:pPr>
              <a:r>
                <a:rPr lang="en-US" sz="846">
                  <a:solidFill>
                    <a:srgbClr val="282A28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Дневной сеанс</a:t>
              </a:r>
            </a:p>
            <a:p>
              <a:pPr algn="l" marL="0" indent="0" lvl="0">
                <a:lnSpc>
                  <a:spcPts val="1269"/>
                </a:lnSpc>
              </a:pPr>
              <a:r>
                <a:rPr lang="en-US" sz="846">
                  <a:solidFill>
                    <a:srgbClr val="282A28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Вечерний сеанс</a:t>
              </a:r>
            </a:p>
          </p:txBody>
        </p:sp>
        <p:sp>
          <p:nvSpPr>
            <p:cNvPr name="TextBox 18" id="18"/>
            <p:cNvSpPr txBox="true"/>
            <p:nvPr/>
          </p:nvSpPr>
          <p:spPr>
            <a:xfrm rot="0">
              <a:off x="1558331" y="434562"/>
              <a:ext cx="516283" cy="57246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1167"/>
                </a:lnSpc>
              </a:pPr>
              <a:r>
                <a:rPr lang="en-US" b="true" sz="778" i="true">
                  <a:solidFill>
                    <a:srgbClr val="282A28"/>
                  </a:solidFill>
                  <a:latin typeface="EB Garamond Semi-Bold Italics"/>
                  <a:ea typeface="EB Garamond Semi-Bold Italics"/>
                  <a:cs typeface="EB Garamond Semi-Bold Italics"/>
                  <a:sym typeface="EB Garamond Semi-Bold Italics"/>
                </a:rPr>
                <a:t>от </a:t>
              </a:r>
              <a:r>
                <a:rPr lang="en-US" b="true" sz="778" i="true" u="none">
                  <a:solidFill>
                    <a:srgbClr val="282A28"/>
                  </a:solidFill>
                  <a:latin typeface="EB Garamond Semi-Bold Italics"/>
                  <a:ea typeface="EB Garamond Semi-Bold Italics"/>
                  <a:cs typeface="EB Garamond Semi-Bold Italics"/>
                  <a:sym typeface="EB Garamond Semi-Bold Italics"/>
                </a:rPr>
                <a:t>52.00</a:t>
              </a:r>
            </a:p>
            <a:p>
              <a:pPr algn="l" marL="0" indent="0" lvl="0">
                <a:lnSpc>
                  <a:spcPts val="1167"/>
                </a:lnSpc>
              </a:pPr>
              <a:r>
                <a:rPr lang="en-US" b="true" sz="778" i="true" u="none">
                  <a:solidFill>
                    <a:srgbClr val="282A28"/>
                  </a:solidFill>
                  <a:latin typeface="EB Garamond Semi-Bold Italics"/>
                  <a:ea typeface="EB Garamond Semi-Bold Italics"/>
                  <a:cs typeface="EB Garamond Semi-Bold Italics"/>
                  <a:sym typeface="EB Garamond Semi-Bold Italics"/>
                </a:rPr>
                <a:t>от 45.00</a:t>
              </a:r>
            </a:p>
            <a:p>
              <a:pPr algn="l" marL="0" indent="0" lvl="0">
                <a:lnSpc>
                  <a:spcPts val="1167"/>
                </a:lnSpc>
              </a:pPr>
              <a:r>
                <a:rPr lang="en-US" b="true" sz="778" i="true" u="none">
                  <a:solidFill>
                    <a:srgbClr val="282A28"/>
                  </a:solidFill>
                  <a:latin typeface="EB Garamond Semi-Bold Italics"/>
                  <a:ea typeface="EB Garamond Semi-Bold Italics"/>
                  <a:cs typeface="EB Garamond Semi-Bold Italics"/>
                  <a:sym typeface="EB Garamond Semi-Bold Italics"/>
                </a:rPr>
                <a:t>от 48.00</a:t>
              </a: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5199617" y="2278527"/>
            <a:ext cx="1555961" cy="755267"/>
            <a:chOff x="0" y="0"/>
            <a:chExt cx="2074615" cy="1007022"/>
          </a:xfrm>
        </p:grpSpPr>
        <p:sp>
          <p:nvSpPr>
            <p:cNvPr name="TextBox 20" id="20"/>
            <p:cNvSpPr txBox="true"/>
            <p:nvPr/>
          </p:nvSpPr>
          <p:spPr>
            <a:xfrm rot="0">
              <a:off x="0" y="-9525"/>
              <a:ext cx="2074615" cy="24670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1400"/>
                </a:lnSpc>
                <a:spcBef>
                  <a:spcPct val="0"/>
                </a:spcBef>
              </a:pPr>
              <a:r>
                <a:rPr lang="en-US" sz="1167">
                  <a:solidFill>
                    <a:srgbClr val="000000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АМФИТЕАТР</a:t>
              </a:r>
            </a:p>
          </p:txBody>
        </p:sp>
        <p:sp>
          <p:nvSpPr>
            <p:cNvPr name="TextBox 21" id="21"/>
            <p:cNvSpPr txBox="true"/>
            <p:nvPr/>
          </p:nvSpPr>
          <p:spPr>
            <a:xfrm rot="0">
              <a:off x="0" y="434562"/>
              <a:ext cx="928835" cy="5724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1167"/>
                </a:lnSpc>
                <a:spcBef>
                  <a:spcPct val="0"/>
                </a:spcBef>
              </a:pPr>
              <a:r>
                <a:rPr lang="en-US" sz="778" u="none">
                  <a:solidFill>
                    <a:srgbClr val="282A28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Утренний сеанс</a:t>
              </a:r>
            </a:p>
            <a:p>
              <a:pPr algn="l" marL="0" indent="0" lvl="0">
                <a:lnSpc>
                  <a:spcPts val="1167"/>
                </a:lnSpc>
                <a:spcBef>
                  <a:spcPct val="0"/>
                </a:spcBef>
              </a:pPr>
              <a:r>
                <a:rPr lang="en-US" sz="778" u="none">
                  <a:solidFill>
                    <a:srgbClr val="282A28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Дневной сеанс</a:t>
              </a:r>
            </a:p>
            <a:p>
              <a:pPr algn="l" marL="0" indent="0" lvl="0">
                <a:lnSpc>
                  <a:spcPts val="1167"/>
                </a:lnSpc>
                <a:spcBef>
                  <a:spcPct val="0"/>
                </a:spcBef>
              </a:pPr>
              <a:r>
                <a:rPr lang="en-US" sz="778" u="none">
                  <a:solidFill>
                    <a:srgbClr val="282A28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Вечерний сеанс</a:t>
              </a:r>
            </a:p>
          </p:txBody>
        </p:sp>
        <p:sp>
          <p:nvSpPr>
            <p:cNvPr name="TextBox 22" id="22"/>
            <p:cNvSpPr txBox="true"/>
            <p:nvPr/>
          </p:nvSpPr>
          <p:spPr>
            <a:xfrm rot="0">
              <a:off x="1558331" y="434562"/>
              <a:ext cx="516283" cy="55190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1123"/>
                </a:lnSpc>
                <a:spcBef>
                  <a:spcPct val="0"/>
                </a:spcBef>
              </a:pPr>
              <a:r>
                <a:rPr lang="en-US" b="true" sz="749" i="true" u="none">
                  <a:solidFill>
                    <a:srgbClr val="282A28"/>
                  </a:solidFill>
                  <a:latin typeface="EB Garamond Semi-Bold Italics"/>
                  <a:ea typeface="EB Garamond Semi-Bold Italics"/>
                  <a:cs typeface="EB Garamond Semi-Bold Italics"/>
                  <a:sym typeface="EB Garamond Semi-Bold Italics"/>
                </a:rPr>
                <a:t>от 52.00</a:t>
              </a:r>
            </a:p>
            <a:p>
              <a:pPr algn="l" marL="0" indent="0" lvl="0">
                <a:lnSpc>
                  <a:spcPts val="1123"/>
                </a:lnSpc>
                <a:spcBef>
                  <a:spcPct val="0"/>
                </a:spcBef>
              </a:pPr>
              <a:r>
                <a:rPr lang="en-US" b="true" sz="749" i="true" u="none">
                  <a:solidFill>
                    <a:srgbClr val="282A28"/>
                  </a:solidFill>
                  <a:latin typeface="EB Garamond Semi-Bold Italics"/>
                  <a:ea typeface="EB Garamond Semi-Bold Italics"/>
                  <a:cs typeface="EB Garamond Semi-Bold Italics"/>
                  <a:sym typeface="EB Garamond Semi-Bold Italics"/>
                </a:rPr>
                <a:t>от 45.00</a:t>
              </a:r>
            </a:p>
            <a:p>
              <a:pPr algn="l" marL="0" indent="0" lvl="0">
                <a:lnSpc>
                  <a:spcPts val="1123"/>
                </a:lnSpc>
                <a:spcBef>
                  <a:spcPct val="0"/>
                </a:spcBef>
              </a:pPr>
              <a:r>
                <a:rPr lang="en-US" b="true" sz="749" i="true" u="none">
                  <a:solidFill>
                    <a:srgbClr val="282A28"/>
                  </a:solidFill>
                  <a:latin typeface="EB Garamond Semi-Bold Italics"/>
                  <a:ea typeface="EB Garamond Semi-Bold Italics"/>
                  <a:cs typeface="EB Garamond Semi-Bold Italics"/>
                  <a:sym typeface="EB Garamond Semi-Bold Italics"/>
                </a:rPr>
                <a:t>от 48.00</a:t>
              </a: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5199617" y="3438296"/>
            <a:ext cx="1555961" cy="755268"/>
            <a:chOff x="0" y="0"/>
            <a:chExt cx="2074615" cy="1007024"/>
          </a:xfrm>
        </p:grpSpPr>
        <p:sp>
          <p:nvSpPr>
            <p:cNvPr name="TextBox 24" id="24"/>
            <p:cNvSpPr txBox="true"/>
            <p:nvPr/>
          </p:nvSpPr>
          <p:spPr>
            <a:xfrm rot="0">
              <a:off x="0" y="-9525"/>
              <a:ext cx="2074615" cy="24670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1400"/>
                </a:lnSpc>
                <a:spcBef>
                  <a:spcPct val="0"/>
                </a:spcBef>
              </a:pPr>
              <a:r>
                <a:rPr lang="en-US" sz="1167">
                  <a:solidFill>
                    <a:srgbClr val="000000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БАЛКОН</a:t>
              </a:r>
            </a:p>
          </p:txBody>
        </p:sp>
        <p:sp>
          <p:nvSpPr>
            <p:cNvPr name="TextBox 25" id="25"/>
            <p:cNvSpPr txBox="true"/>
            <p:nvPr/>
          </p:nvSpPr>
          <p:spPr>
            <a:xfrm rot="0">
              <a:off x="0" y="434562"/>
              <a:ext cx="928835" cy="55190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1123"/>
                </a:lnSpc>
                <a:spcBef>
                  <a:spcPct val="0"/>
                </a:spcBef>
              </a:pPr>
              <a:r>
                <a:rPr lang="en-US" sz="749" u="none">
                  <a:solidFill>
                    <a:srgbClr val="282A28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Утренний сеанс</a:t>
              </a:r>
            </a:p>
            <a:p>
              <a:pPr algn="l" marL="0" indent="0" lvl="0">
                <a:lnSpc>
                  <a:spcPts val="1123"/>
                </a:lnSpc>
                <a:spcBef>
                  <a:spcPct val="0"/>
                </a:spcBef>
              </a:pPr>
              <a:r>
                <a:rPr lang="en-US" sz="749" u="none">
                  <a:solidFill>
                    <a:srgbClr val="282A28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Дневной сеанс</a:t>
              </a:r>
            </a:p>
            <a:p>
              <a:pPr algn="l" marL="0" indent="0" lvl="0">
                <a:lnSpc>
                  <a:spcPts val="1123"/>
                </a:lnSpc>
                <a:spcBef>
                  <a:spcPct val="0"/>
                </a:spcBef>
              </a:pPr>
              <a:r>
                <a:rPr lang="en-US" sz="749" u="none">
                  <a:solidFill>
                    <a:srgbClr val="282A28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Вечерний сеанс</a:t>
              </a:r>
            </a:p>
          </p:txBody>
        </p:sp>
        <p:sp>
          <p:nvSpPr>
            <p:cNvPr name="TextBox 26" id="26"/>
            <p:cNvSpPr txBox="true"/>
            <p:nvPr/>
          </p:nvSpPr>
          <p:spPr>
            <a:xfrm rot="0">
              <a:off x="1558331" y="434562"/>
              <a:ext cx="516283" cy="57246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1167"/>
                </a:lnSpc>
                <a:spcBef>
                  <a:spcPct val="0"/>
                </a:spcBef>
              </a:pPr>
              <a:r>
                <a:rPr lang="en-US" b="true" sz="778" i="true" u="none">
                  <a:solidFill>
                    <a:srgbClr val="282A28"/>
                  </a:solidFill>
                  <a:latin typeface="EB Garamond Semi-Bold Italics"/>
                  <a:ea typeface="EB Garamond Semi-Bold Italics"/>
                  <a:cs typeface="EB Garamond Semi-Bold Italics"/>
                  <a:sym typeface="EB Garamond Semi-Bold Italics"/>
                </a:rPr>
                <a:t>от 52.00</a:t>
              </a:r>
            </a:p>
            <a:p>
              <a:pPr algn="l" marL="0" indent="0" lvl="0">
                <a:lnSpc>
                  <a:spcPts val="1167"/>
                </a:lnSpc>
                <a:spcBef>
                  <a:spcPct val="0"/>
                </a:spcBef>
              </a:pPr>
              <a:r>
                <a:rPr lang="en-US" b="true" sz="778" i="true" u="none">
                  <a:solidFill>
                    <a:srgbClr val="282A28"/>
                  </a:solidFill>
                  <a:latin typeface="EB Garamond Semi-Bold Italics"/>
                  <a:ea typeface="EB Garamond Semi-Bold Italics"/>
                  <a:cs typeface="EB Garamond Semi-Bold Italics"/>
                  <a:sym typeface="EB Garamond Semi-Bold Italics"/>
                </a:rPr>
                <a:t>от 45.00</a:t>
              </a:r>
            </a:p>
            <a:p>
              <a:pPr algn="l" marL="0" indent="0" lvl="0">
                <a:lnSpc>
                  <a:spcPts val="1167"/>
                </a:lnSpc>
                <a:spcBef>
                  <a:spcPct val="0"/>
                </a:spcBef>
              </a:pPr>
              <a:r>
                <a:rPr lang="en-US" b="true" sz="778" i="true" u="none">
                  <a:solidFill>
                    <a:srgbClr val="282A28"/>
                  </a:solidFill>
                  <a:latin typeface="EB Garamond Semi-Bold Italics"/>
                  <a:ea typeface="EB Garamond Semi-Bold Italics"/>
                  <a:cs typeface="EB Garamond Semi-Bold Italics"/>
                  <a:sym typeface="EB Garamond Semi-Bold Italics"/>
                </a:rPr>
                <a:t>от 48.00</a:t>
              </a:r>
            </a:p>
          </p:txBody>
        </p:sp>
      </p:grpSp>
      <p:grpSp>
        <p:nvGrpSpPr>
          <p:cNvPr name="Group 27" id="27"/>
          <p:cNvGrpSpPr/>
          <p:nvPr/>
        </p:nvGrpSpPr>
        <p:grpSpPr>
          <a:xfrm rot="0">
            <a:off x="5199617" y="4598064"/>
            <a:ext cx="1555961" cy="755267"/>
            <a:chOff x="0" y="0"/>
            <a:chExt cx="2074615" cy="1007022"/>
          </a:xfrm>
        </p:grpSpPr>
        <p:sp>
          <p:nvSpPr>
            <p:cNvPr name="TextBox 28" id="28"/>
            <p:cNvSpPr txBox="true"/>
            <p:nvPr/>
          </p:nvSpPr>
          <p:spPr>
            <a:xfrm rot="0">
              <a:off x="0" y="-9525"/>
              <a:ext cx="2074615" cy="24670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1400"/>
                </a:lnSpc>
                <a:spcBef>
                  <a:spcPct val="0"/>
                </a:spcBef>
              </a:pPr>
              <a:r>
                <a:rPr lang="en-US" sz="1167">
                  <a:solidFill>
                    <a:srgbClr val="000000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ДЛЯ КОМПАНИЙ</a:t>
              </a:r>
            </a:p>
          </p:txBody>
        </p:sp>
        <p:sp>
          <p:nvSpPr>
            <p:cNvPr name="TextBox 29" id="29"/>
            <p:cNvSpPr txBox="true"/>
            <p:nvPr/>
          </p:nvSpPr>
          <p:spPr>
            <a:xfrm rot="0">
              <a:off x="0" y="434562"/>
              <a:ext cx="928835" cy="5724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1167"/>
                </a:lnSpc>
                <a:spcBef>
                  <a:spcPct val="0"/>
                </a:spcBef>
              </a:pPr>
              <a:r>
                <a:rPr lang="en-US" sz="778" u="none">
                  <a:solidFill>
                    <a:srgbClr val="282A28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Утренний сеанс</a:t>
              </a:r>
            </a:p>
            <a:p>
              <a:pPr algn="l" marL="0" indent="0" lvl="0">
                <a:lnSpc>
                  <a:spcPts val="1167"/>
                </a:lnSpc>
                <a:spcBef>
                  <a:spcPct val="0"/>
                </a:spcBef>
              </a:pPr>
              <a:r>
                <a:rPr lang="en-US" sz="778" u="none">
                  <a:solidFill>
                    <a:srgbClr val="282A28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Дневной сеанс</a:t>
              </a:r>
            </a:p>
            <a:p>
              <a:pPr algn="l" marL="0" indent="0" lvl="0">
                <a:lnSpc>
                  <a:spcPts val="1167"/>
                </a:lnSpc>
                <a:spcBef>
                  <a:spcPct val="0"/>
                </a:spcBef>
              </a:pPr>
              <a:r>
                <a:rPr lang="en-US" sz="778" u="none">
                  <a:solidFill>
                    <a:srgbClr val="282A28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Вечерний сеанс</a:t>
              </a:r>
            </a:p>
          </p:txBody>
        </p:sp>
        <p:sp>
          <p:nvSpPr>
            <p:cNvPr name="TextBox 30" id="30"/>
            <p:cNvSpPr txBox="true"/>
            <p:nvPr/>
          </p:nvSpPr>
          <p:spPr>
            <a:xfrm rot="0">
              <a:off x="1558331" y="434562"/>
              <a:ext cx="516283" cy="55190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1123"/>
                </a:lnSpc>
                <a:spcBef>
                  <a:spcPct val="0"/>
                </a:spcBef>
              </a:pPr>
              <a:r>
                <a:rPr lang="en-US" b="true" sz="749" i="true" u="none">
                  <a:solidFill>
                    <a:srgbClr val="282A28"/>
                  </a:solidFill>
                  <a:latin typeface="EB Garamond Semi-Bold Italics"/>
                  <a:ea typeface="EB Garamond Semi-Bold Italics"/>
                  <a:cs typeface="EB Garamond Semi-Bold Italics"/>
                  <a:sym typeface="EB Garamond Semi-Bold Italics"/>
                </a:rPr>
                <a:t>от 52.00</a:t>
              </a:r>
            </a:p>
            <a:p>
              <a:pPr algn="l" marL="0" indent="0" lvl="0">
                <a:lnSpc>
                  <a:spcPts val="1123"/>
                </a:lnSpc>
                <a:spcBef>
                  <a:spcPct val="0"/>
                </a:spcBef>
              </a:pPr>
              <a:r>
                <a:rPr lang="en-US" b="true" sz="749" i="true" u="none">
                  <a:solidFill>
                    <a:srgbClr val="282A28"/>
                  </a:solidFill>
                  <a:latin typeface="EB Garamond Semi-Bold Italics"/>
                  <a:ea typeface="EB Garamond Semi-Bold Italics"/>
                  <a:cs typeface="EB Garamond Semi-Bold Italics"/>
                  <a:sym typeface="EB Garamond Semi-Bold Italics"/>
                </a:rPr>
                <a:t>от 45.00</a:t>
              </a:r>
            </a:p>
            <a:p>
              <a:pPr algn="l" marL="0" indent="0" lvl="0">
                <a:lnSpc>
                  <a:spcPts val="1123"/>
                </a:lnSpc>
                <a:spcBef>
                  <a:spcPct val="0"/>
                </a:spcBef>
              </a:pPr>
              <a:r>
                <a:rPr lang="en-US" b="true" sz="749" i="true" u="none">
                  <a:solidFill>
                    <a:srgbClr val="282A28"/>
                  </a:solidFill>
                  <a:latin typeface="EB Garamond Semi-Bold Italics"/>
                  <a:ea typeface="EB Garamond Semi-Bold Italics"/>
                  <a:cs typeface="EB Garamond Semi-Bold Italics"/>
                  <a:sym typeface="EB Garamond Semi-Bold Italics"/>
                </a:rPr>
                <a:t>от 48.00</a:t>
              </a:r>
            </a:p>
          </p:txBody>
        </p:sp>
      </p:grpSp>
      <p:sp>
        <p:nvSpPr>
          <p:cNvPr name="TextBox 31" id="31"/>
          <p:cNvSpPr txBox="true"/>
          <p:nvPr/>
        </p:nvSpPr>
        <p:spPr>
          <a:xfrm rot="0">
            <a:off x="5199617" y="6871809"/>
            <a:ext cx="1555961" cy="2664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089"/>
              </a:lnSpc>
              <a:spcBef>
                <a:spcPct val="0"/>
              </a:spcBef>
            </a:pPr>
            <a:r>
              <a:rPr lang="en-US" sz="778" i="true" u="none">
                <a:solidFill>
                  <a:srgbClr val="000000"/>
                </a:solidFill>
                <a:latin typeface="EB Garamond Italics"/>
                <a:ea typeface="EB Garamond Italics"/>
                <a:cs typeface="EB Garamond Italics"/>
                <a:sym typeface="EB Garamond Italics"/>
              </a:rPr>
              <a:t>Доступно для людей</a:t>
            </a:r>
          </a:p>
          <a:p>
            <a:pPr algn="l" marL="0" indent="0" lvl="0">
              <a:lnSpc>
                <a:spcPts val="1089"/>
              </a:lnSpc>
              <a:spcBef>
                <a:spcPct val="0"/>
              </a:spcBef>
            </a:pPr>
            <a:r>
              <a:rPr lang="en-US" sz="778" i="true" u="none">
                <a:solidFill>
                  <a:srgbClr val="000000"/>
                </a:solidFill>
                <a:latin typeface="EB Garamond Italics"/>
                <a:ea typeface="EB Garamond Italics"/>
                <a:cs typeface="EB Garamond Italics"/>
                <a:sym typeface="EB Garamond Italics"/>
              </a:rPr>
              <a:t>в инвалидных креслах.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752832" y="316643"/>
            <a:ext cx="2642510" cy="1629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283"/>
              </a:lnSpc>
              <a:spcBef>
                <a:spcPct val="0"/>
              </a:spcBef>
            </a:pPr>
            <a:r>
              <a:rPr lang="en-US" sz="1069" spc="10" u="none">
                <a:solidFill>
                  <a:srgbClr val="F8F8F8"/>
                </a:solidFill>
                <a:latin typeface="EB Garamond"/>
                <a:ea typeface="EB Garamond"/>
                <a:cs typeface="EB Garamond"/>
                <a:sym typeface="EB Garamond"/>
              </a:rPr>
              <a:t>НАША ИСТОРИЯ</a:t>
            </a:r>
          </a:p>
        </p:txBody>
      </p:sp>
      <p:sp>
        <p:nvSpPr>
          <p:cNvPr name="TextBox 33" id="33"/>
          <p:cNvSpPr txBox="true"/>
          <p:nvPr/>
        </p:nvSpPr>
        <p:spPr>
          <a:xfrm rot="-5400000">
            <a:off x="4013366" y="-3044643"/>
            <a:ext cx="2642510" cy="3081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25"/>
              </a:lnSpc>
            </a:pPr>
            <a:r>
              <a:rPr lang="en-US" sz="875" i="true">
                <a:solidFill>
                  <a:srgbClr val="000000"/>
                </a:solidFill>
                <a:latin typeface="Arsenal Italics"/>
                <a:ea typeface="Arsenal Italics"/>
                <a:cs typeface="Arsenal Italics"/>
                <a:sym typeface="Arsenal Italics"/>
              </a:rPr>
              <a:t>Доступно для людей</a:t>
            </a:r>
          </a:p>
          <a:p>
            <a:pPr algn="l" marL="0" indent="0" lvl="0">
              <a:lnSpc>
                <a:spcPts val="1225"/>
              </a:lnSpc>
              <a:spcBef>
                <a:spcPct val="0"/>
              </a:spcBef>
            </a:pPr>
            <a:r>
              <a:rPr lang="en-US" sz="875" i="true">
                <a:solidFill>
                  <a:srgbClr val="000000"/>
                </a:solidFill>
                <a:latin typeface="Arsenal Italics"/>
                <a:ea typeface="Arsenal Italics"/>
                <a:cs typeface="Arsenal Italics"/>
                <a:sym typeface="Arsenal Italics"/>
              </a:rPr>
              <a:t> в инвалидных креслах.</a:t>
            </a:r>
          </a:p>
        </p:txBody>
      </p:sp>
      <p:sp>
        <p:nvSpPr>
          <p:cNvPr name="AutoShape 34" id="34"/>
          <p:cNvSpPr/>
          <p:nvPr/>
        </p:nvSpPr>
        <p:spPr>
          <a:xfrm rot="-5399913">
            <a:off x="-334308" y="6131233"/>
            <a:ext cx="3134864" cy="0"/>
          </a:xfrm>
          <a:prstGeom prst="line">
            <a:avLst/>
          </a:prstGeom>
          <a:ln cap="rnd" w="9525">
            <a:solidFill>
              <a:srgbClr val="F8F8F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35" id="35"/>
          <p:cNvSpPr txBox="true"/>
          <p:nvPr/>
        </p:nvSpPr>
        <p:spPr>
          <a:xfrm rot="0">
            <a:off x="1339452" y="4532169"/>
            <a:ext cx="2055890" cy="5148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945"/>
              </a:lnSpc>
            </a:pPr>
            <a:r>
              <a:rPr lang="en-US" sz="1945" spc="38">
                <a:solidFill>
                  <a:srgbClr val="F8F8F8"/>
                </a:solidFill>
                <a:latin typeface="Bad Russian"/>
                <a:ea typeface="Bad Russian"/>
                <a:cs typeface="Bad Russian"/>
                <a:sym typeface="Bad Russian"/>
              </a:rPr>
              <a:t>ПЕРВЫЙ ТЕАТР</a:t>
            </a:r>
          </a:p>
          <a:p>
            <a:pPr algn="l" marL="0" indent="0" lvl="0">
              <a:lnSpc>
                <a:spcPts val="1945"/>
              </a:lnSpc>
              <a:spcBef>
                <a:spcPct val="0"/>
              </a:spcBef>
            </a:pPr>
            <a:r>
              <a:rPr lang="en-US" sz="1945" spc="38">
                <a:solidFill>
                  <a:srgbClr val="F8F8F8"/>
                </a:solidFill>
                <a:latin typeface="Bad Russian"/>
                <a:ea typeface="Bad Russian"/>
                <a:cs typeface="Bad Russian"/>
                <a:sym typeface="Bad Russian"/>
              </a:rPr>
              <a:t>В ГОРОДЕ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DAHDcA2P-c0</dc:identifier>
  <dcterms:modified xsi:type="dcterms:W3CDTF">2011-08-01T06:04:30Z</dcterms:modified>
  <cp:revision>1</cp:revision>
  <dc:title>Белая и коричневая брошюра с прайс-листом с фотографиями театра и актеров</dc:title>
</cp:coreProperties>
</file>