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Pushkin High" charset="1" panose="03030302050407090302"/>
      <p:regular r:id="rId8"/>
    </p:embeddedFont>
    <p:embeddedFont>
      <p:font typeface="Lovelace" charset="1" panose="00000500000000000000"/>
      <p:regular r:id="rId9"/>
    </p:embeddedFont>
    <p:embeddedFont>
      <p:font typeface="Playfair Display" charset="1" panose="00000500000000000000"/>
      <p:regular r:id="rId10"/>
    </p:embeddedFont>
    <p:embeddedFont>
      <p:font typeface="Atteron" charset="1" panose="02000503000000020003"/>
      <p:regular r:id="rId11"/>
    </p:embeddedFont>
    <p:embeddedFont>
      <p:font typeface="Lovelace Bold" charset="1" panose="000007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jpeg" Type="http://schemas.openxmlformats.org/officeDocument/2006/relationships/image"/><Relationship Id="rId5" Target="../media/image13.jpeg" Type="http://schemas.openxmlformats.org/officeDocument/2006/relationships/image"/><Relationship Id="rId6" Target="../media/image1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1882" y="-205315"/>
            <a:ext cx="3483529" cy="7970631"/>
            <a:chOff x="0" y="0"/>
            <a:chExt cx="1603437" cy="36688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3437" cy="3668809"/>
            </a:xfrm>
            <a:custGeom>
              <a:avLst/>
              <a:gdLst/>
              <a:ahLst/>
              <a:cxnLst/>
              <a:rect r="r" b="b" t="t" l="l"/>
              <a:pathLst>
                <a:path h="3668809" w="1603437">
                  <a:moveTo>
                    <a:pt x="0" y="0"/>
                  </a:moveTo>
                  <a:lnTo>
                    <a:pt x="1603437" y="0"/>
                  </a:lnTo>
                  <a:lnTo>
                    <a:pt x="1603437" y="3668809"/>
                  </a:lnTo>
                  <a:lnTo>
                    <a:pt x="0" y="3668809"/>
                  </a:lnTo>
                  <a:close/>
                </a:path>
              </a:pathLst>
            </a:custGeom>
            <a:solidFill>
              <a:srgbClr val="385A3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933921" y="1010782"/>
            <a:ext cx="2824159" cy="2798484"/>
          </a:xfrm>
          <a:custGeom>
            <a:avLst/>
            <a:gdLst/>
            <a:ahLst/>
            <a:cxnLst/>
            <a:rect r="r" b="b" t="t" l="l"/>
            <a:pathLst>
              <a:path h="2798484" w="2824159">
                <a:moveTo>
                  <a:pt x="0" y="0"/>
                </a:moveTo>
                <a:lnTo>
                  <a:pt x="2824158" y="0"/>
                </a:lnTo>
                <a:lnTo>
                  <a:pt x="2824158" y="2798484"/>
                </a:lnTo>
                <a:lnTo>
                  <a:pt x="0" y="27984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87765" y="3192979"/>
            <a:ext cx="3497684" cy="3033446"/>
          </a:xfrm>
          <a:custGeom>
            <a:avLst/>
            <a:gdLst/>
            <a:ahLst/>
            <a:cxnLst/>
            <a:rect r="r" b="b" t="t" l="l"/>
            <a:pathLst>
              <a:path h="3033446" w="3497684">
                <a:moveTo>
                  <a:pt x="0" y="0"/>
                </a:moveTo>
                <a:lnTo>
                  <a:pt x="3497683" y="0"/>
                </a:lnTo>
                <a:lnTo>
                  <a:pt x="3497683" y="3033445"/>
                </a:lnTo>
                <a:lnTo>
                  <a:pt x="0" y="30334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7816" y="1379069"/>
            <a:ext cx="2872059" cy="5958578"/>
          </a:xfrm>
          <a:custGeom>
            <a:avLst/>
            <a:gdLst/>
            <a:ahLst/>
            <a:cxnLst/>
            <a:rect r="r" b="b" t="t" l="l"/>
            <a:pathLst>
              <a:path h="5958578" w="2872059">
                <a:moveTo>
                  <a:pt x="0" y="0"/>
                </a:moveTo>
                <a:lnTo>
                  <a:pt x="2872058" y="0"/>
                </a:lnTo>
                <a:lnTo>
                  <a:pt x="2872058" y="5958578"/>
                </a:lnTo>
                <a:lnTo>
                  <a:pt x="0" y="5958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3016" t="-9127" r="-1810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67049" y="4945197"/>
            <a:ext cx="2157901" cy="217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70"/>
              </a:lnSpc>
              <a:spcBef>
                <a:spcPct val="0"/>
              </a:spcBef>
            </a:pPr>
            <a:r>
              <a:rPr lang="en-US" sz="1361" u="none">
                <a:solidFill>
                  <a:srgbClr val="385A31"/>
                </a:solidFill>
                <a:latin typeface="Pushkin High"/>
                <a:ea typeface="Pushkin High"/>
                <a:cs typeface="Pushkin High"/>
                <a:sym typeface="Pushkin High"/>
              </a:rPr>
              <a:t>До новых встреч!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4119215" y="6606093"/>
            <a:ext cx="658564" cy="338861"/>
          </a:xfrm>
          <a:custGeom>
            <a:avLst/>
            <a:gdLst/>
            <a:ahLst/>
            <a:cxnLst/>
            <a:rect r="r" b="b" t="t" l="l"/>
            <a:pathLst>
              <a:path h="338861" w="658564">
                <a:moveTo>
                  <a:pt x="0" y="0"/>
                </a:moveTo>
                <a:lnTo>
                  <a:pt x="658564" y="0"/>
                </a:lnTo>
                <a:lnTo>
                  <a:pt x="658564" y="338861"/>
                </a:lnTo>
                <a:lnTo>
                  <a:pt x="0" y="3388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rot="-5400000">
            <a:off x="4730345" y="6770891"/>
            <a:ext cx="471993" cy="0"/>
          </a:xfrm>
          <a:prstGeom prst="line">
            <a:avLst/>
          </a:prstGeom>
          <a:ln cap="rnd" w="9525">
            <a:solidFill>
              <a:srgbClr val="282A2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5154903" y="6524639"/>
            <a:ext cx="1417882" cy="473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25"/>
              </a:lnSpc>
            </a:pPr>
            <a:r>
              <a:rPr lang="en-US" sz="875" u="none">
                <a:solidFill>
                  <a:srgbClr val="282A28"/>
                </a:solidFill>
                <a:latin typeface="Lovelace"/>
                <a:ea typeface="Lovelace"/>
                <a:cs typeface="Lovelace"/>
                <a:sym typeface="Lovelace"/>
              </a:rPr>
              <a:t>г. Неизвестный,</a:t>
            </a:r>
          </a:p>
          <a:p>
            <a:pPr algn="l" marL="0" indent="0" lvl="0">
              <a:lnSpc>
                <a:spcPts val="1225"/>
              </a:lnSpc>
            </a:pPr>
            <a:r>
              <a:rPr lang="en-US" sz="875" u="none">
                <a:solidFill>
                  <a:srgbClr val="282A28"/>
                </a:solidFill>
                <a:latin typeface="Lovelace"/>
                <a:ea typeface="Lovelace"/>
                <a:cs typeface="Lovelace"/>
                <a:sym typeface="Lovelace"/>
              </a:rPr>
              <a:t>ул. Неизвестная, 123</a:t>
            </a:r>
          </a:p>
          <a:p>
            <a:pPr algn="l" marL="0" indent="0" lvl="0">
              <a:lnSpc>
                <a:spcPts val="1225"/>
              </a:lnSpc>
            </a:pPr>
            <a:r>
              <a:rPr lang="en-US" sz="875" u="none">
                <a:solidFill>
                  <a:srgbClr val="282A28"/>
                </a:solidFill>
                <a:latin typeface="Lovelace"/>
                <a:ea typeface="Lovelace"/>
                <a:cs typeface="Lovelace"/>
                <a:sym typeface="Lovelace"/>
              </a:rPr>
              <a:t>www.super-website.com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5675137" y="2789190"/>
            <a:ext cx="749814" cy="801051"/>
            <a:chOff x="0" y="0"/>
            <a:chExt cx="999752" cy="1068068"/>
          </a:xfrm>
        </p:grpSpPr>
        <p:sp>
          <p:nvSpPr>
            <p:cNvPr name="Freeform 12" id="12"/>
            <p:cNvSpPr/>
            <p:nvPr/>
          </p:nvSpPr>
          <p:spPr>
            <a:xfrm flipH="false" flipV="true" rot="-7214484">
              <a:off x="-157418" y="327874"/>
              <a:ext cx="820518" cy="106993"/>
            </a:xfrm>
            <a:custGeom>
              <a:avLst/>
              <a:gdLst/>
              <a:ahLst/>
              <a:cxnLst/>
              <a:rect r="r" b="b" t="t" l="l"/>
              <a:pathLst>
                <a:path h="106993" w="820518">
                  <a:moveTo>
                    <a:pt x="0" y="106993"/>
                  </a:moveTo>
                  <a:lnTo>
                    <a:pt x="820518" y="106993"/>
                  </a:lnTo>
                  <a:lnTo>
                    <a:pt x="820518" y="0"/>
                  </a:lnTo>
                  <a:lnTo>
                    <a:pt x="0" y="0"/>
                  </a:lnTo>
                  <a:lnTo>
                    <a:pt x="0" y="106993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62888" y="880661"/>
              <a:ext cx="836864" cy="1874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38"/>
                </a:lnSpc>
              </a:pPr>
              <a:r>
                <a:rPr lang="en-US" sz="875" spc="43">
                  <a:solidFill>
                    <a:srgbClr val="385A31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Мы здесь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476333" y="6794475"/>
            <a:ext cx="2263645" cy="217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70"/>
              </a:lnSpc>
            </a:pPr>
            <a:r>
              <a:rPr lang="en-US" sz="1361">
                <a:solidFill>
                  <a:srgbClr val="385A31"/>
                </a:solidFill>
                <a:latin typeface="Pushkin High"/>
                <a:ea typeface="Pushkin High"/>
                <a:cs typeface="Pushkin High"/>
                <a:sym typeface="Pushkin High"/>
              </a:rPr>
              <a:t>Добро пожаловать!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07159" y="464871"/>
            <a:ext cx="2353372" cy="572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sz="1167" spc="116">
                <a:solidFill>
                  <a:srgbClr val="F4F4E9"/>
                </a:solidFill>
                <a:latin typeface="Atteron"/>
                <a:ea typeface="Atteron"/>
                <a:cs typeface="Atteron"/>
                <a:sym typeface="Atteron"/>
              </a:rPr>
              <a:t>ПОЛУЧИТЕ ПОЛЬЗУ,</a:t>
            </a:r>
          </a:p>
          <a:p>
            <a:pPr algn="ctr">
              <a:lnSpc>
                <a:spcPts val="1517"/>
              </a:lnSpc>
            </a:pPr>
            <a:r>
              <a:rPr lang="en-US" sz="1167" spc="116">
                <a:solidFill>
                  <a:srgbClr val="F4F4E9"/>
                </a:solidFill>
                <a:latin typeface="Atteron"/>
                <a:ea typeface="Atteron"/>
                <a:cs typeface="Atteron"/>
                <a:sym typeface="Atteron"/>
              </a:rPr>
              <a:t>НЕ ОТКАЗЫВАЯСЬ</a:t>
            </a:r>
          </a:p>
          <a:p>
            <a:pPr algn="ctr" marL="0" indent="0" lvl="0">
              <a:lnSpc>
                <a:spcPts val="1517"/>
              </a:lnSpc>
            </a:pPr>
            <a:r>
              <a:rPr lang="en-US" sz="1167" spc="116">
                <a:solidFill>
                  <a:srgbClr val="F4F4E9"/>
                </a:solidFill>
                <a:latin typeface="Atteron"/>
                <a:ea typeface="Atteron"/>
                <a:cs typeface="Atteron"/>
                <a:sym typeface="Atteron"/>
              </a:rPr>
              <a:t>ОТ ВКУСА!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6978545" y="0"/>
            <a:ext cx="3259219" cy="139067"/>
          </a:xfrm>
          <a:prstGeom prst="rect">
            <a:avLst/>
          </a:prstGeom>
          <a:solidFill>
            <a:srgbClr val="F4F4E9"/>
          </a:solidFill>
        </p:spPr>
      </p:sp>
      <p:sp>
        <p:nvSpPr>
          <p:cNvPr name="TextBox 17" id="17"/>
          <p:cNvSpPr txBox="true"/>
          <p:nvPr/>
        </p:nvSpPr>
        <p:spPr>
          <a:xfrm rot="0">
            <a:off x="7192757" y="1368318"/>
            <a:ext cx="2830796" cy="1080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8"/>
              </a:lnSpc>
            </a:pPr>
            <a:r>
              <a:rPr lang="en-US" sz="4377">
                <a:solidFill>
                  <a:srgbClr val="385A31"/>
                </a:solidFill>
                <a:latin typeface="Atteron"/>
                <a:ea typeface="Atteron"/>
                <a:cs typeface="Atteron"/>
                <a:sym typeface="Atteron"/>
              </a:rPr>
              <a:t>СЕДЬМОЕ</a:t>
            </a:r>
          </a:p>
          <a:p>
            <a:pPr algn="ctr">
              <a:lnSpc>
                <a:spcPts val="4158"/>
              </a:lnSpc>
            </a:pPr>
            <a:r>
              <a:rPr lang="en-US" sz="4377">
                <a:solidFill>
                  <a:srgbClr val="385A31"/>
                </a:solidFill>
                <a:latin typeface="Atteron"/>
                <a:ea typeface="Atteron"/>
                <a:cs typeface="Atteron"/>
                <a:sym typeface="Atteron"/>
              </a:rPr>
              <a:t>НЕБО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7196076" y="1010782"/>
            <a:ext cx="2824159" cy="0"/>
          </a:xfrm>
          <a:prstGeom prst="line">
            <a:avLst/>
          </a:prstGeom>
          <a:ln cap="rnd" w="9525">
            <a:solidFill>
              <a:srgbClr val="282A2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rot="0">
            <a:off x="7196076" y="2504753"/>
            <a:ext cx="2824159" cy="0"/>
          </a:xfrm>
          <a:prstGeom prst="line">
            <a:avLst/>
          </a:prstGeom>
          <a:ln cap="rnd" w="9525">
            <a:solidFill>
              <a:srgbClr val="282A2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rot="0">
            <a:off x="7196076" y="2925669"/>
            <a:ext cx="2824159" cy="0"/>
          </a:xfrm>
          <a:prstGeom prst="line">
            <a:avLst/>
          </a:prstGeom>
          <a:ln cap="rnd" w="9525">
            <a:solidFill>
              <a:srgbClr val="282A2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7196076" y="2642165"/>
            <a:ext cx="2824159" cy="16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61"/>
              </a:lnSpc>
              <a:spcBef>
                <a:spcPct val="0"/>
              </a:spcBef>
            </a:pPr>
            <a:r>
              <a:rPr lang="en-US" sz="972" spc="194" u="none">
                <a:solidFill>
                  <a:srgbClr val="282A28"/>
                </a:solidFill>
                <a:latin typeface="Lovelace"/>
                <a:ea typeface="Lovelace"/>
                <a:cs typeface="Lovelace"/>
                <a:sym typeface="Lovelace"/>
              </a:rPr>
              <a:t>ВКУСНАЯ &amp; ЗДОРОВАЯ ЕДА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196076" y="736950"/>
            <a:ext cx="2824159" cy="16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61"/>
              </a:lnSpc>
              <a:spcBef>
                <a:spcPct val="0"/>
              </a:spcBef>
            </a:pPr>
            <a:r>
              <a:rPr lang="en-US" sz="972" spc="194">
                <a:solidFill>
                  <a:srgbClr val="282A28"/>
                </a:solidFill>
                <a:latin typeface="Lovelace"/>
                <a:ea typeface="Lovelace"/>
                <a:cs typeface="Lovelace"/>
                <a:sym typeface="Lovelace"/>
              </a:rPr>
              <a:t>РЕСТОРАН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3933921" y="1010782"/>
            <a:ext cx="2824159" cy="0"/>
          </a:xfrm>
          <a:prstGeom prst="line">
            <a:avLst/>
          </a:prstGeom>
          <a:ln cap="rnd" w="9525">
            <a:solidFill>
              <a:srgbClr val="282A2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rot="0">
            <a:off x="3933921" y="3809266"/>
            <a:ext cx="2824159" cy="0"/>
          </a:xfrm>
          <a:prstGeom prst="line">
            <a:avLst/>
          </a:prstGeom>
          <a:ln cap="rnd" w="9525">
            <a:solidFill>
              <a:srgbClr val="282A28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96076" y="1421504"/>
            <a:ext cx="2824159" cy="1184702"/>
            <a:chOff x="0" y="0"/>
            <a:chExt cx="3765545" cy="1579603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3765545" cy="2466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17"/>
                </a:lnSpc>
                <a:spcBef>
                  <a:spcPct val="0"/>
                </a:spcBef>
              </a:pPr>
              <a:r>
                <a:rPr lang="en-US" sz="1167" spc="116" u="none">
                  <a:solidFill>
                    <a:srgbClr val="385A31"/>
                  </a:solidFill>
                  <a:latin typeface="Atteron"/>
                  <a:ea typeface="Atteron"/>
                  <a:cs typeface="Atteron"/>
                  <a:sym typeface="Atteron"/>
                </a:rPr>
                <a:t>ЗАВТРАКИ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55588" y="543381"/>
              <a:ext cx="3019470" cy="10360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 u="none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Омлет ..................................................................</a:t>
              </a:r>
            </a:p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 u="none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Сырники .............................................................</a:t>
              </a:r>
            </a:p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 u="none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Блинчики ...........................................................</a:t>
              </a:r>
            </a:p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 u="none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Боул .....................................................................</a:t>
              </a:r>
            </a:p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 u="none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Спринг-роллы ..................................................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3130647" y="543221"/>
              <a:ext cx="579310" cy="1036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 u="non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52.00</a:t>
              </a:r>
            </a:p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 u="non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 u="non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48.00</a:t>
              </a:r>
            </a:p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 u="non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 u="non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50.00</a:t>
              </a:r>
            </a:p>
          </p:txBody>
        </p:sp>
        <p:sp>
          <p:nvSpPr>
            <p:cNvPr name="AutoShape 6" id="6"/>
            <p:cNvSpPr/>
            <p:nvPr/>
          </p:nvSpPr>
          <p:spPr>
            <a:xfrm rot="0">
              <a:off x="0" y="367705"/>
              <a:ext cx="3765545" cy="0"/>
            </a:xfrm>
            <a:prstGeom prst="line">
              <a:avLst/>
            </a:prstGeom>
            <a:ln cap="rnd" w="12353">
              <a:solidFill>
                <a:srgbClr val="282A28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3715412" y="-231618"/>
            <a:ext cx="3261176" cy="8023235"/>
            <a:chOff x="0" y="0"/>
            <a:chExt cx="1501090" cy="36930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01090" cy="3693023"/>
            </a:xfrm>
            <a:custGeom>
              <a:avLst/>
              <a:gdLst/>
              <a:ahLst/>
              <a:cxnLst/>
              <a:rect r="r" b="b" t="t" l="l"/>
              <a:pathLst>
                <a:path h="3693023" w="1501090">
                  <a:moveTo>
                    <a:pt x="0" y="0"/>
                  </a:moveTo>
                  <a:lnTo>
                    <a:pt x="1501090" y="0"/>
                  </a:lnTo>
                  <a:lnTo>
                    <a:pt x="1501090" y="3693023"/>
                  </a:lnTo>
                  <a:lnTo>
                    <a:pt x="0" y="3693023"/>
                  </a:lnTo>
                  <a:close/>
                </a:path>
              </a:pathLst>
            </a:custGeom>
            <a:solidFill>
              <a:srgbClr val="385A31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107822" y="756000"/>
            <a:ext cx="2355577" cy="3242461"/>
          </a:xfrm>
          <a:custGeom>
            <a:avLst/>
            <a:gdLst/>
            <a:ahLst/>
            <a:cxnLst/>
            <a:rect r="r" b="b" t="t" l="l"/>
            <a:pathLst>
              <a:path h="3242461" w="2355577">
                <a:moveTo>
                  <a:pt x="0" y="0"/>
                </a:moveTo>
                <a:lnTo>
                  <a:pt x="2355577" y="0"/>
                </a:lnTo>
                <a:lnTo>
                  <a:pt x="2355577" y="3242461"/>
                </a:lnTo>
                <a:lnTo>
                  <a:pt x="0" y="3242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909971" y="244855"/>
            <a:ext cx="2872059" cy="2191551"/>
          </a:xfrm>
          <a:custGeom>
            <a:avLst/>
            <a:gdLst/>
            <a:ahLst/>
            <a:cxnLst/>
            <a:rect r="r" b="b" t="t" l="l"/>
            <a:pathLst>
              <a:path h="2191551" w="2872059">
                <a:moveTo>
                  <a:pt x="0" y="0"/>
                </a:moveTo>
                <a:lnTo>
                  <a:pt x="2872058" y="0"/>
                </a:lnTo>
                <a:lnTo>
                  <a:pt x="2872058" y="2191551"/>
                </a:lnTo>
                <a:lnTo>
                  <a:pt x="0" y="2191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0662" r="0" b="-1407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909971" y="2684225"/>
            <a:ext cx="2872059" cy="2191551"/>
          </a:xfrm>
          <a:custGeom>
            <a:avLst/>
            <a:gdLst/>
            <a:ahLst/>
            <a:cxnLst/>
            <a:rect r="r" b="b" t="t" l="l"/>
            <a:pathLst>
              <a:path h="2191551" w="2872059">
                <a:moveTo>
                  <a:pt x="0" y="0"/>
                </a:moveTo>
                <a:lnTo>
                  <a:pt x="2872058" y="0"/>
                </a:lnTo>
                <a:lnTo>
                  <a:pt x="2872058" y="2191550"/>
                </a:lnTo>
                <a:lnTo>
                  <a:pt x="0" y="21915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66627" r="0" b="-2995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09971" y="5123594"/>
            <a:ext cx="2872059" cy="2191551"/>
          </a:xfrm>
          <a:custGeom>
            <a:avLst/>
            <a:gdLst/>
            <a:ahLst/>
            <a:cxnLst/>
            <a:rect r="r" b="b" t="t" l="l"/>
            <a:pathLst>
              <a:path h="2191551" w="2872059">
                <a:moveTo>
                  <a:pt x="0" y="0"/>
                </a:moveTo>
                <a:lnTo>
                  <a:pt x="2872058" y="0"/>
                </a:lnTo>
                <a:lnTo>
                  <a:pt x="2872058" y="2191551"/>
                </a:lnTo>
                <a:lnTo>
                  <a:pt x="0" y="2191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800" t="-495" r="-12274" b="-15769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798262" y="968828"/>
            <a:ext cx="1699742" cy="441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770"/>
              </a:lnSpc>
              <a:spcBef>
                <a:spcPct val="0"/>
              </a:spcBef>
            </a:pPr>
            <a:r>
              <a:rPr lang="en-US" sz="1361" u="none">
                <a:solidFill>
                  <a:srgbClr val="385A31"/>
                </a:solidFill>
                <a:latin typeface="Pushkin High"/>
                <a:ea typeface="Pushkin High"/>
                <a:cs typeface="Pushkin High"/>
                <a:sym typeface="Pushkin High"/>
              </a:rPr>
              <a:t>Доступно меню с крупным шрифтом.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196076" y="760159"/>
            <a:ext cx="2824159" cy="368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72"/>
              </a:lnSpc>
              <a:spcBef>
                <a:spcPct val="0"/>
              </a:spcBef>
            </a:pPr>
            <a:r>
              <a:rPr lang="en-US" sz="2918" u="none">
                <a:solidFill>
                  <a:srgbClr val="385A31"/>
                </a:solidFill>
                <a:latin typeface="Atteron"/>
                <a:ea typeface="Atteron"/>
                <a:cs typeface="Atteron"/>
                <a:sym typeface="Atteron"/>
              </a:rPr>
              <a:t>меню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6451" y="4421320"/>
            <a:ext cx="2494788" cy="2382680"/>
            <a:chOff x="0" y="0"/>
            <a:chExt cx="3326385" cy="3176906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1725543"/>
              <a:ext cx="3104882" cy="14513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 u="none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Брошюры используются для рекламы брендов, продуктов и услуг. Лучший способ использовать их – это коротко описать, что бренд может предложить своим клиентам. Убедитесь, что ваше описание емкое и достаточно интересное для читателей.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76200"/>
              <a:ext cx="3326385" cy="14555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72"/>
                </a:lnSpc>
                <a:spcBef>
                  <a:spcPct val="0"/>
                </a:spcBef>
              </a:pPr>
              <a:r>
                <a:rPr lang="en-US" sz="2918">
                  <a:solidFill>
                    <a:srgbClr val="385A31"/>
                  </a:solidFill>
                  <a:latin typeface="Atteron"/>
                  <a:ea typeface="Atteron"/>
                  <a:cs typeface="Atteron"/>
                  <a:sym typeface="Atteron"/>
                </a:rPr>
                <a:t>Работаем для вас с 2000 года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196076" y="2844783"/>
            <a:ext cx="2824159" cy="1184702"/>
            <a:chOff x="0" y="0"/>
            <a:chExt cx="3765545" cy="1579603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9525"/>
              <a:ext cx="3765545" cy="2466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17"/>
                </a:lnSpc>
                <a:spcBef>
                  <a:spcPct val="0"/>
                </a:spcBef>
              </a:pPr>
              <a:r>
                <a:rPr lang="en-US" sz="1167" spc="116">
                  <a:solidFill>
                    <a:srgbClr val="385A31"/>
                  </a:solidFill>
                  <a:latin typeface="Atteron"/>
                  <a:ea typeface="Atteron"/>
                  <a:cs typeface="Atteron"/>
                  <a:sym typeface="Atteron"/>
                </a:rPr>
                <a:t>ОСНОВНЫЕ БЛЮДА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55588" y="543381"/>
              <a:ext cx="3019470" cy="10360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Суп-пюре с овощами 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Хумус с овощами ............................................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Овощи на гриле ...............................................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Сырный пирог .................................................</a:t>
              </a:r>
            </a:p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Рыбный пирог ..................................................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3130647" y="543221"/>
              <a:ext cx="579310" cy="1036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52.00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48.00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50.00</a:t>
              </a:r>
            </a:p>
          </p:txBody>
        </p:sp>
        <p:sp>
          <p:nvSpPr>
            <p:cNvPr name="AutoShape 22" id="22"/>
            <p:cNvSpPr/>
            <p:nvPr/>
          </p:nvSpPr>
          <p:spPr>
            <a:xfrm rot="0">
              <a:off x="0" y="367705"/>
              <a:ext cx="3765545" cy="0"/>
            </a:xfrm>
            <a:prstGeom prst="line">
              <a:avLst/>
            </a:prstGeom>
            <a:ln cap="rnd" w="12353">
              <a:solidFill>
                <a:srgbClr val="282A28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7196076" y="4268061"/>
            <a:ext cx="2824159" cy="1184702"/>
            <a:chOff x="0" y="0"/>
            <a:chExt cx="3765545" cy="1579603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-9525"/>
              <a:ext cx="3765545" cy="2466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17"/>
                </a:lnSpc>
                <a:spcBef>
                  <a:spcPct val="0"/>
                </a:spcBef>
              </a:pPr>
              <a:r>
                <a:rPr lang="en-US" sz="1167" spc="116">
                  <a:solidFill>
                    <a:srgbClr val="385A31"/>
                  </a:solidFill>
                  <a:latin typeface="Atteron"/>
                  <a:ea typeface="Atteron"/>
                  <a:cs typeface="Atteron"/>
                  <a:sym typeface="Atteron"/>
                </a:rPr>
                <a:t>ДЕСЕРТЫ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55588" y="543381"/>
              <a:ext cx="3019470" cy="10360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Ягодный тарт ...................................................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Фруктовый тарт ..............................................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Яблочный крамбл 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Ягодное желе ....................................................</a:t>
              </a:r>
            </a:p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Чизкейк без сахара ........................................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3130647" y="543221"/>
              <a:ext cx="579310" cy="1036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52.00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48.00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50.00</a:t>
              </a:r>
            </a:p>
          </p:txBody>
        </p:sp>
        <p:sp>
          <p:nvSpPr>
            <p:cNvPr name="AutoShape 27" id="27"/>
            <p:cNvSpPr/>
            <p:nvPr/>
          </p:nvSpPr>
          <p:spPr>
            <a:xfrm rot="0">
              <a:off x="0" y="367705"/>
              <a:ext cx="3765545" cy="0"/>
            </a:xfrm>
            <a:prstGeom prst="line">
              <a:avLst/>
            </a:prstGeom>
            <a:ln cap="rnd" w="12353">
              <a:solidFill>
                <a:srgbClr val="282A28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7196076" y="5691340"/>
            <a:ext cx="2824159" cy="1184702"/>
            <a:chOff x="0" y="0"/>
            <a:chExt cx="3765545" cy="1579603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0" y="-9525"/>
              <a:ext cx="3765545" cy="2466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17"/>
                </a:lnSpc>
                <a:spcBef>
                  <a:spcPct val="0"/>
                </a:spcBef>
              </a:pPr>
              <a:r>
                <a:rPr lang="en-US" sz="1167" spc="116">
                  <a:solidFill>
                    <a:srgbClr val="385A31"/>
                  </a:solidFill>
                  <a:latin typeface="Atteron"/>
                  <a:ea typeface="Atteron"/>
                  <a:cs typeface="Atteron"/>
                  <a:sym typeface="Atteron"/>
                </a:rPr>
                <a:t>НАПИТКИ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55588" y="543381"/>
              <a:ext cx="3019470" cy="10360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Масала ...............................................................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Матча ..................................................................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Имбирный чай .................................................</a:t>
              </a:r>
            </a:p>
            <a:p>
              <a:pPr algn="l">
                <a:lnSpc>
                  <a:spcPts val="1225"/>
                </a:lnSpc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Травяной чай ...................................................</a:t>
              </a:r>
            </a:p>
            <a:p>
              <a:pPr algn="l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>
                  <a:solidFill>
                    <a:srgbClr val="282A28"/>
                  </a:solidFill>
                  <a:latin typeface="Lovelace"/>
                  <a:ea typeface="Lovelace"/>
                  <a:cs typeface="Lovelace"/>
                  <a:sym typeface="Lovelace"/>
                </a:rPr>
                <a:t>Кофе без кофеина ...........................................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3130647" y="543221"/>
              <a:ext cx="579310" cy="1036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52.00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48.00</a:t>
              </a:r>
            </a:p>
            <a:p>
              <a:pPr algn="r">
                <a:lnSpc>
                  <a:spcPts val="1225"/>
                </a:lnSpc>
              </a:pPr>
              <a:r>
                <a:rPr lang="en-US" sz="875" b="true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45.00</a:t>
              </a:r>
            </a:p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b="true" sz="875">
                  <a:solidFill>
                    <a:srgbClr val="282A28"/>
                  </a:solidFill>
                  <a:latin typeface="Lovelace Bold"/>
                  <a:ea typeface="Lovelace Bold"/>
                  <a:cs typeface="Lovelace Bold"/>
                  <a:sym typeface="Lovelace Bold"/>
                </a:rPr>
                <a:t>50.00</a:t>
              </a:r>
            </a:p>
          </p:txBody>
        </p:sp>
        <p:sp>
          <p:nvSpPr>
            <p:cNvPr name="AutoShape 32" id="32"/>
            <p:cNvSpPr/>
            <p:nvPr/>
          </p:nvSpPr>
          <p:spPr>
            <a:xfrm rot="0">
              <a:off x="0" y="367705"/>
              <a:ext cx="3765545" cy="0"/>
            </a:xfrm>
            <a:prstGeom prst="line">
              <a:avLst/>
            </a:prstGeom>
            <a:ln cap="rnd" w="12353">
              <a:solidFill>
                <a:srgbClr val="282A28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DAHDcJ1FS7Q</dc:identifier>
  <dcterms:modified xsi:type="dcterms:W3CDTF">2011-08-01T06:04:30Z</dcterms:modified>
  <cp:revision>1</cp:revision>
  <dc:title>Серая и зеленая брошюра с прайс-листом с винтажным контурным рисунком</dc:title>
</cp:coreProperties>
</file>