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</p:sldIdLst>
  <p:sldSz cx="10693400" cy="7556500"/>
  <p:notesSz cx="6858000" cy="9144000"/>
  <p:embeddedFontLst>
    <p:embeddedFont>
      <p:font typeface="TT Runs Bold" charset="1" panose="02000000000000000607"/>
      <p:regular r:id="rId8"/>
    </p:embeddedFont>
    <p:embeddedFont>
      <p:font typeface="TT Autonomous Outline" charset="1" panose="020B0003030000000000"/>
      <p:regular r:id="rId9"/>
    </p:embeddedFont>
    <p:embeddedFont>
      <p:font typeface="TT Runs Heavy" charset="1" panose="02000000000000000607"/>
      <p:regular r:id="rId10"/>
    </p:embeddedFont>
    <p:embeddedFont>
      <p:font typeface="TT Runs" charset="1" panose="02000000000000000607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jpeg" Type="http://schemas.openxmlformats.org/officeDocument/2006/relationships/image"/><Relationship Id="rId3" Target="../media/image9.jpeg" Type="http://schemas.openxmlformats.org/officeDocument/2006/relationships/image"/><Relationship Id="rId4" Target="../media/image10.jpeg" Type="http://schemas.openxmlformats.org/officeDocument/2006/relationships/image"/><Relationship Id="rId5" Target="../media/image11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F7BA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277804" y="-2322494"/>
            <a:ext cx="10067747" cy="10067747"/>
            <a:chOff x="0" y="0"/>
            <a:chExt cx="6350000" cy="6350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-95377" y="-95377"/>
              <a:ext cx="6540754" cy="6540754"/>
            </a:xfrm>
            <a:custGeom>
              <a:avLst/>
              <a:gdLst/>
              <a:ahLst/>
              <a:cxnLst/>
              <a:rect r="r" b="b" t="t" l="l"/>
              <a:pathLst>
                <a:path h="6540754" w="6540754">
                  <a:moveTo>
                    <a:pt x="6540754" y="0"/>
                  </a:moveTo>
                  <a:lnTo>
                    <a:pt x="0" y="6540754"/>
                  </a:lnTo>
                  <a:lnTo>
                    <a:pt x="6540754" y="6540754"/>
                  </a:lnTo>
                  <a:close/>
                </a:path>
              </a:pathLst>
            </a:custGeom>
            <a:blipFill>
              <a:blip r:embed="rId2"/>
              <a:stretch>
                <a:fillRect l="-5477" t="0" r="-60707" b="-10824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4108413" y="1218820"/>
            <a:ext cx="2475173" cy="674903"/>
            <a:chOff x="0" y="0"/>
            <a:chExt cx="3300231" cy="89987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1524330" y="0"/>
              <a:ext cx="251571" cy="326330"/>
            </a:xfrm>
            <a:custGeom>
              <a:avLst/>
              <a:gdLst/>
              <a:ahLst/>
              <a:cxnLst/>
              <a:rect r="r" b="b" t="t" l="l"/>
              <a:pathLst>
                <a:path h="326330" w="251571">
                  <a:moveTo>
                    <a:pt x="0" y="0"/>
                  </a:moveTo>
                  <a:lnTo>
                    <a:pt x="251571" y="0"/>
                  </a:lnTo>
                  <a:lnTo>
                    <a:pt x="251571" y="326330"/>
                  </a:lnTo>
                  <a:lnTo>
                    <a:pt x="0" y="3263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 rot="0">
              <a:off x="0" y="536694"/>
              <a:ext cx="3300231" cy="36317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1094"/>
                </a:lnSpc>
              </a:pPr>
              <a:r>
                <a:rPr lang="en-US" b="true" sz="875" u="none">
                  <a:solidFill>
                    <a:srgbClr val="EDECED"/>
                  </a:solidFill>
                  <a:latin typeface="TT Runs Bold"/>
                  <a:ea typeface="TT Runs Bold"/>
                  <a:cs typeface="TT Runs Bold"/>
                  <a:sym typeface="TT Runs Bold"/>
                </a:rPr>
                <a:t>г. Неизвестный, ул. </a:t>
              </a:r>
            </a:p>
            <a:p>
              <a:pPr algn="ctr" marL="0" indent="0" lvl="0">
                <a:lnSpc>
                  <a:spcPts val="1094"/>
                </a:lnSpc>
              </a:pPr>
              <a:r>
                <a:rPr lang="en-US" b="true" sz="875" u="none">
                  <a:solidFill>
                    <a:srgbClr val="EDECED"/>
                  </a:solidFill>
                  <a:latin typeface="TT Runs Bold"/>
                  <a:ea typeface="TT Runs Bold"/>
                  <a:cs typeface="TT Runs Bold"/>
                  <a:sym typeface="TT Runs Bold"/>
                </a:rPr>
                <a:t>Неизвестная, 123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-5400000">
            <a:off x="6973889" y="4296297"/>
            <a:ext cx="3374361" cy="3368962"/>
            <a:chOff x="0" y="0"/>
            <a:chExt cx="6350000" cy="633984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6350000" cy="6339840"/>
            </a:xfrm>
            <a:custGeom>
              <a:avLst/>
              <a:gdLst/>
              <a:ahLst/>
              <a:cxnLst/>
              <a:rect r="r" b="b" t="t" l="l"/>
              <a:pathLst>
                <a:path h="6339840" w="635000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lnTo>
                    <a:pt x="6350000" y="6339840"/>
                  </a:lnTo>
                  <a:close/>
                </a:path>
              </a:pathLst>
            </a:custGeom>
            <a:solidFill>
              <a:srgbClr val="7F7BA2"/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7349335" y="756000"/>
            <a:ext cx="2573508" cy="415153"/>
            <a:chOff x="0" y="0"/>
            <a:chExt cx="3431344" cy="553538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0" y="-19050"/>
              <a:ext cx="3431344" cy="32886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007"/>
                </a:lnSpc>
              </a:pPr>
              <a:r>
                <a:rPr lang="en-US" sz="1556" spc="166">
                  <a:solidFill>
                    <a:srgbClr val="EDECED"/>
                  </a:solidFill>
                  <a:latin typeface="TT Autonomous Outline"/>
                  <a:ea typeface="TT Autonomous Outline"/>
                  <a:cs typeface="TT Autonomous Outline"/>
                  <a:sym typeface="TT Autonomous Outline"/>
                </a:rPr>
                <a:t>АТЛЕТИКА</a:t>
              </a:r>
            </a:p>
          </p:txBody>
        </p:sp>
        <p:sp>
          <p:nvSpPr>
            <p:cNvPr name="TextBox 11" id="11"/>
            <p:cNvSpPr txBox="true"/>
            <p:nvPr/>
          </p:nvSpPr>
          <p:spPr>
            <a:xfrm rot="0">
              <a:off x="0" y="399373"/>
              <a:ext cx="3431344" cy="1541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801"/>
                </a:lnSpc>
              </a:pPr>
              <a:r>
                <a:rPr lang="en-US" b="true" sz="778" spc="285" u="none">
                  <a:solidFill>
                    <a:srgbClr val="EDECED"/>
                  </a:solidFill>
                  <a:latin typeface="TT Runs Heavy"/>
                  <a:ea typeface="TT Runs Heavy"/>
                  <a:cs typeface="TT Runs Heavy"/>
                  <a:sym typeface="TT Runs Heavy"/>
                </a:rPr>
                <a:t>ФИТНЕС-КЛУБ</a:t>
              </a:r>
            </a:p>
          </p:txBody>
        </p:sp>
      </p:grpSp>
      <p:sp>
        <p:nvSpPr>
          <p:cNvPr name="TextBox 12" id="12"/>
          <p:cNvSpPr txBox="true"/>
          <p:nvPr/>
        </p:nvSpPr>
        <p:spPr>
          <a:xfrm rot="0">
            <a:off x="4194855" y="4809827"/>
            <a:ext cx="2233645" cy="2628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089"/>
              </a:lnSpc>
            </a:pPr>
            <a:r>
              <a:rPr lang="en-US" b="true" sz="778" spc="285" u="none">
                <a:solidFill>
                  <a:srgbClr val="EDECED"/>
                </a:solidFill>
                <a:latin typeface="TT Runs Heavy"/>
                <a:ea typeface="TT Runs Heavy"/>
                <a:cs typeface="TT Runs Heavy"/>
                <a:sym typeface="TT Runs Heavy"/>
              </a:rPr>
              <a:t>ЗАПИСЬ </a:t>
            </a:r>
          </a:p>
          <a:p>
            <a:pPr algn="ctr" marL="0" indent="0" lvl="0">
              <a:lnSpc>
                <a:spcPts val="1089"/>
              </a:lnSpc>
            </a:pPr>
            <a:r>
              <a:rPr lang="en-US" b="true" sz="778" spc="285" u="none">
                <a:solidFill>
                  <a:srgbClr val="EDECED"/>
                </a:solidFill>
                <a:latin typeface="TT Runs Heavy"/>
                <a:ea typeface="TT Runs Heavy"/>
                <a:cs typeface="TT Runs Heavy"/>
                <a:sym typeface="TT Runs Heavy"/>
              </a:rPr>
              <a:t>НА ЗАНЯТИЯ: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194855" y="802833"/>
            <a:ext cx="2233645" cy="131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089"/>
              </a:lnSpc>
            </a:pPr>
            <a:r>
              <a:rPr lang="en-US" b="true" sz="778" spc="285">
                <a:solidFill>
                  <a:srgbClr val="EDECED"/>
                </a:solidFill>
                <a:latin typeface="TT Runs Heavy"/>
                <a:ea typeface="TT Runs Heavy"/>
                <a:cs typeface="TT Runs Heavy"/>
                <a:sym typeface="TT Runs Heavy"/>
              </a:rPr>
              <a:t>МЕСТОПОЛОЖЕНИЕ</a:t>
            </a:r>
          </a:p>
        </p:txBody>
      </p:sp>
      <p:grpSp>
        <p:nvGrpSpPr>
          <p:cNvPr name="Group 14" id="14"/>
          <p:cNvGrpSpPr/>
          <p:nvPr/>
        </p:nvGrpSpPr>
        <p:grpSpPr>
          <a:xfrm rot="0">
            <a:off x="4108413" y="6278218"/>
            <a:ext cx="2475173" cy="525782"/>
            <a:chOff x="0" y="0"/>
            <a:chExt cx="3300231" cy="701043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1491073" y="0"/>
              <a:ext cx="318085" cy="318085"/>
            </a:xfrm>
            <a:custGeom>
              <a:avLst/>
              <a:gdLst/>
              <a:ahLst/>
              <a:cxnLst/>
              <a:rect r="r" b="b" t="t" l="l"/>
              <a:pathLst>
                <a:path h="318085" w="318085">
                  <a:moveTo>
                    <a:pt x="0" y="0"/>
                  </a:moveTo>
                  <a:lnTo>
                    <a:pt x="318085" y="0"/>
                  </a:lnTo>
                  <a:lnTo>
                    <a:pt x="318085" y="318085"/>
                  </a:lnTo>
                  <a:lnTo>
                    <a:pt x="0" y="3180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6" id="16"/>
            <p:cNvSpPr txBox="true"/>
            <p:nvPr/>
          </p:nvSpPr>
          <p:spPr>
            <a:xfrm rot="0">
              <a:off x="0" y="523160"/>
              <a:ext cx="3300231" cy="17788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1094"/>
                </a:lnSpc>
              </a:pPr>
              <a:r>
                <a:rPr lang="en-US" b="true" sz="875" u="none">
                  <a:solidFill>
                    <a:srgbClr val="EDECED"/>
                  </a:solidFill>
                  <a:latin typeface="TT Runs Bold"/>
                  <a:ea typeface="TT Runs Bold"/>
                  <a:cs typeface="TT Runs Bold"/>
                  <a:sym typeface="TT Runs Bold"/>
                </a:rPr>
                <a:t>www.super-website.com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4108413" y="5448873"/>
            <a:ext cx="2475173" cy="514288"/>
            <a:chOff x="0" y="0"/>
            <a:chExt cx="3300231" cy="685718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1493429" y="0"/>
              <a:ext cx="313373" cy="315344"/>
            </a:xfrm>
            <a:custGeom>
              <a:avLst/>
              <a:gdLst/>
              <a:ahLst/>
              <a:cxnLst/>
              <a:rect r="r" b="b" t="t" l="l"/>
              <a:pathLst>
                <a:path h="315344" w="313373">
                  <a:moveTo>
                    <a:pt x="0" y="0"/>
                  </a:moveTo>
                  <a:lnTo>
                    <a:pt x="313373" y="0"/>
                  </a:lnTo>
                  <a:lnTo>
                    <a:pt x="313373" y="315344"/>
                  </a:lnTo>
                  <a:lnTo>
                    <a:pt x="0" y="3153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9" id="19"/>
            <p:cNvSpPr txBox="true"/>
            <p:nvPr/>
          </p:nvSpPr>
          <p:spPr>
            <a:xfrm rot="0">
              <a:off x="0" y="517368"/>
              <a:ext cx="3300231" cy="16835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901"/>
                </a:lnSpc>
                <a:spcBef>
                  <a:spcPct val="0"/>
                </a:spcBef>
              </a:pPr>
              <a:r>
                <a:rPr lang="en-US" b="true" sz="875" u="none">
                  <a:solidFill>
                    <a:srgbClr val="EDECED"/>
                  </a:solidFill>
                  <a:latin typeface="TT Runs Bold"/>
                  <a:ea typeface="TT Runs Bold"/>
                  <a:cs typeface="TT Runs Bold"/>
                  <a:sym typeface="TT Runs Bold"/>
                </a:rPr>
                <a:t>(123) 456-7890</a:t>
              </a:r>
            </a:p>
          </p:txBody>
        </p:sp>
      </p:grpSp>
      <p:sp>
        <p:nvSpPr>
          <p:cNvPr name="TextBox 20" id="20"/>
          <p:cNvSpPr txBox="true"/>
          <p:nvPr/>
        </p:nvSpPr>
        <p:spPr>
          <a:xfrm rot="-5400000">
            <a:off x="6249111" y="3670905"/>
            <a:ext cx="4831106" cy="14350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307"/>
              </a:lnSpc>
            </a:pPr>
            <a:r>
              <a:rPr lang="en-US" b="true" sz="3307" u="none">
                <a:solidFill>
                  <a:srgbClr val="EDECED"/>
                </a:solidFill>
                <a:latin typeface="TT Autonomous Outline"/>
                <a:ea typeface="TT Autonomous Outline"/>
                <a:cs typeface="TT Autonomous Outline"/>
                <a:sym typeface="TT Autonomous Outline"/>
              </a:rPr>
              <a:t>ЭФФЕКТИВНЫЕ ТРЕНИРОВКИ </a:t>
            </a:r>
          </a:p>
          <a:p>
            <a:pPr algn="l" marL="0" indent="0" lvl="0">
              <a:lnSpc>
                <a:spcPts val="3307"/>
              </a:lnSpc>
            </a:pPr>
            <a:r>
              <a:rPr lang="en-US" b="true" sz="3307" u="none">
                <a:solidFill>
                  <a:srgbClr val="EDECED"/>
                </a:solidFill>
                <a:latin typeface="TT Autonomous Outline"/>
                <a:ea typeface="TT Autonomous Outline"/>
                <a:cs typeface="TT Autonomous Outline"/>
                <a:sym typeface="TT Autonomous Outline"/>
              </a:rPr>
              <a:t>В УДОБНОЕ ВРЕМЯ!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970203" y="812358"/>
            <a:ext cx="2229242" cy="20403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337"/>
              </a:lnSpc>
              <a:spcBef>
                <a:spcPct val="0"/>
              </a:spcBef>
            </a:pPr>
            <a:r>
              <a:rPr lang="en-US" b="true" sz="1069" u="none">
                <a:solidFill>
                  <a:srgbClr val="EDECED"/>
                </a:solidFill>
                <a:latin typeface="TT Runs Bold"/>
                <a:ea typeface="TT Runs Bold"/>
                <a:cs typeface="TT Runs Bold"/>
                <a:sym typeface="TT Runs Bold"/>
              </a:rPr>
              <a:t>Брошюры используются для рекламы брендов, продуктов и услуг. Лучший способ использовать их – это коротко описать, что бренд может предложить своим клиентам. Убедитесь, что ваше описание емкое и достаточно интересное для читателей.</a:t>
            </a:r>
          </a:p>
        </p:txBody>
      </p:sp>
      <p:sp>
        <p:nvSpPr>
          <p:cNvPr name="TextBox 22" id="22"/>
          <p:cNvSpPr txBox="true"/>
          <p:nvPr/>
        </p:nvSpPr>
        <p:spPr>
          <a:xfrm rot="-5400000">
            <a:off x="-411828" y="4559734"/>
            <a:ext cx="3627858" cy="8606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307"/>
              </a:lnSpc>
              <a:spcBef>
                <a:spcPct val="0"/>
              </a:spcBef>
            </a:pPr>
            <a:r>
              <a:rPr lang="en-US" b="true" sz="3307" u="none">
                <a:solidFill>
                  <a:srgbClr val="EDECED"/>
                </a:solidFill>
                <a:latin typeface="TT Autonomous Outline"/>
                <a:ea typeface="TT Autonomous Outline"/>
                <a:cs typeface="TT Autonomous Outline"/>
                <a:sym typeface="TT Autonomous Outline"/>
              </a:rPr>
              <a:t>О НАШЕМ КЛУБЕ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F7BA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-803613" y="3040975"/>
            <a:ext cx="4519025" cy="4519025"/>
            <a:chOff x="0" y="0"/>
            <a:chExt cx="6350000" cy="6350000"/>
          </a:xfrm>
        </p:grpSpPr>
        <p:sp>
          <p:nvSpPr>
            <p:cNvPr name="Freeform 3" id="3"/>
            <p:cNvSpPr/>
            <p:nvPr/>
          </p:nvSpPr>
          <p:spPr>
            <a:xfrm flipH="true" flipV="false" rot="0">
              <a:off x="-95377" y="-95377"/>
              <a:ext cx="6540754" cy="6540754"/>
            </a:xfrm>
            <a:custGeom>
              <a:avLst/>
              <a:gdLst/>
              <a:ahLst/>
              <a:cxnLst/>
              <a:rect r="r" b="b" t="t" l="l"/>
              <a:pathLst>
                <a:path h="6540754" w="6540754">
                  <a:moveTo>
                    <a:pt x="0" y="0"/>
                  </a:moveTo>
                  <a:lnTo>
                    <a:pt x="6540754" y="6540754"/>
                  </a:lnTo>
                  <a:lnTo>
                    <a:pt x="0" y="6540754"/>
                  </a:lnTo>
                  <a:close/>
                </a:path>
              </a:pathLst>
            </a:custGeom>
            <a:blipFill>
              <a:blip r:embed="rId2"/>
              <a:stretch>
                <a:fillRect l="-46161" t="0" r="-3791" b="0"/>
              </a:stretch>
            </a:blipFill>
          </p:spPr>
        </p:sp>
      </p:grp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5718740" y="3040975"/>
            <a:ext cx="4519025" cy="4519025"/>
            <a:chOff x="0" y="0"/>
            <a:chExt cx="6350000" cy="6350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-95377" y="-95377"/>
              <a:ext cx="6540754" cy="6540754"/>
            </a:xfrm>
            <a:custGeom>
              <a:avLst/>
              <a:gdLst/>
              <a:ahLst/>
              <a:cxnLst/>
              <a:rect r="r" b="b" t="t" l="l"/>
              <a:pathLst>
                <a:path h="6540754" w="6540754">
                  <a:moveTo>
                    <a:pt x="6540754" y="0"/>
                  </a:moveTo>
                  <a:lnTo>
                    <a:pt x="0" y="6540754"/>
                  </a:lnTo>
                  <a:lnTo>
                    <a:pt x="6540754" y="6540754"/>
                  </a:lnTo>
                  <a:close/>
                </a:path>
              </a:pathLst>
            </a:custGeom>
            <a:blipFill>
              <a:blip r:embed="rId3"/>
              <a:stretch>
                <a:fillRect l="-21821" t="0" r="-28132" b="0"/>
              </a:stretch>
            </a:blipFill>
          </p:spPr>
        </p:sp>
      </p:grpSp>
      <p:grpSp>
        <p:nvGrpSpPr>
          <p:cNvPr name="Group 6" id="6"/>
          <p:cNvGrpSpPr>
            <a:grpSpLocks noChangeAspect="true"/>
          </p:cNvGrpSpPr>
          <p:nvPr/>
        </p:nvGrpSpPr>
        <p:grpSpPr>
          <a:xfrm rot="0">
            <a:off x="-2434202" y="3040975"/>
            <a:ext cx="4519025" cy="4519025"/>
            <a:chOff x="0" y="0"/>
            <a:chExt cx="6350000" cy="63500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-95377" y="-95377"/>
              <a:ext cx="6540754" cy="6540754"/>
            </a:xfrm>
            <a:custGeom>
              <a:avLst/>
              <a:gdLst/>
              <a:ahLst/>
              <a:cxnLst/>
              <a:rect r="r" b="b" t="t" l="l"/>
              <a:pathLst>
                <a:path h="6540754" w="6540754">
                  <a:moveTo>
                    <a:pt x="6540754" y="0"/>
                  </a:moveTo>
                  <a:lnTo>
                    <a:pt x="0" y="6540754"/>
                  </a:lnTo>
                  <a:lnTo>
                    <a:pt x="6540754" y="6540754"/>
                  </a:lnTo>
                  <a:close/>
                </a:path>
              </a:pathLst>
            </a:custGeom>
            <a:blipFill>
              <a:blip r:embed="rId4"/>
              <a:stretch>
                <a:fillRect l="0" t="0" r="-50093" b="0"/>
              </a:stretch>
            </a:blipFill>
          </p:spPr>
        </p:sp>
      </p:grpSp>
      <p:grpSp>
        <p:nvGrpSpPr>
          <p:cNvPr name="Group 8" id="8"/>
          <p:cNvGrpSpPr>
            <a:grpSpLocks noChangeAspect="true"/>
          </p:cNvGrpSpPr>
          <p:nvPr/>
        </p:nvGrpSpPr>
        <p:grpSpPr>
          <a:xfrm rot="0">
            <a:off x="4088151" y="3040975"/>
            <a:ext cx="4519025" cy="4519025"/>
            <a:chOff x="0" y="0"/>
            <a:chExt cx="6350000" cy="63500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-95377" y="-95377"/>
              <a:ext cx="6540754" cy="6540754"/>
            </a:xfrm>
            <a:custGeom>
              <a:avLst/>
              <a:gdLst/>
              <a:ahLst/>
              <a:cxnLst/>
              <a:rect r="r" b="b" t="t" l="l"/>
              <a:pathLst>
                <a:path h="6540754" w="6540754">
                  <a:moveTo>
                    <a:pt x="6540754" y="0"/>
                  </a:moveTo>
                  <a:lnTo>
                    <a:pt x="0" y="6540754"/>
                  </a:lnTo>
                  <a:lnTo>
                    <a:pt x="6540754" y="6540754"/>
                  </a:lnTo>
                  <a:close/>
                </a:path>
              </a:pathLst>
            </a:custGeom>
            <a:blipFill>
              <a:blip r:embed="rId5"/>
              <a:stretch>
                <a:fillRect l="0" t="0" r="-49999" b="0"/>
              </a:stretch>
            </a:blipFill>
          </p:spPr>
        </p:sp>
      </p:grpSp>
      <p:grpSp>
        <p:nvGrpSpPr>
          <p:cNvPr name="Group 10" id="10"/>
          <p:cNvGrpSpPr>
            <a:grpSpLocks noChangeAspect="true"/>
          </p:cNvGrpSpPr>
          <p:nvPr/>
        </p:nvGrpSpPr>
        <p:grpSpPr>
          <a:xfrm rot="0">
            <a:off x="4088151" y="3040975"/>
            <a:ext cx="4519025" cy="4519025"/>
            <a:chOff x="0" y="0"/>
            <a:chExt cx="6350000" cy="63500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-95377" y="-95377"/>
              <a:ext cx="6540754" cy="6540754"/>
            </a:xfrm>
            <a:custGeom>
              <a:avLst/>
              <a:gdLst/>
              <a:ahLst/>
              <a:cxnLst/>
              <a:rect r="r" b="b" t="t" l="l"/>
              <a:pathLst>
                <a:path h="6540754" w="6540754">
                  <a:moveTo>
                    <a:pt x="6540754" y="0"/>
                  </a:moveTo>
                  <a:lnTo>
                    <a:pt x="0" y="6540754"/>
                  </a:lnTo>
                  <a:lnTo>
                    <a:pt x="6540754" y="6540754"/>
                  </a:lnTo>
                  <a:close/>
                </a:path>
              </a:pathLst>
            </a:custGeom>
            <a:blipFill>
              <a:blip r:embed="rId5"/>
              <a:stretch>
                <a:fillRect l="0" t="0" r="-49999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3715412" y="0"/>
            <a:ext cx="3261176" cy="7560000"/>
            <a:chOff x="0" y="0"/>
            <a:chExt cx="1501090" cy="3479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501090" cy="3479800"/>
            </a:xfrm>
            <a:custGeom>
              <a:avLst/>
              <a:gdLst/>
              <a:ahLst/>
              <a:cxnLst/>
              <a:rect r="r" b="b" t="t" l="l"/>
              <a:pathLst>
                <a:path h="3479800" w="1501090">
                  <a:moveTo>
                    <a:pt x="0" y="0"/>
                  </a:moveTo>
                  <a:lnTo>
                    <a:pt x="1501090" y="0"/>
                  </a:lnTo>
                  <a:lnTo>
                    <a:pt x="1501090" y="3479800"/>
                  </a:lnTo>
                  <a:lnTo>
                    <a:pt x="0" y="3479800"/>
                  </a:lnTo>
                  <a:close/>
                </a:path>
              </a:pathLst>
            </a:custGeom>
            <a:solidFill>
              <a:srgbClr val="7F7BA2"/>
            </a:solidFill>
          </p:spPr>
        </p:sp>
      </p:grpSp>
      <p:sp>
        <p:nvSpPr>
          <p:cNvPr name="TextBox 14" id="14"/>
          <p:cNvSpPr txBox="true"/>
          <p:nvPr/>
        </p:nvSpPr>
        <p:spPr>
          <a:xfrm rot="0">
            <a:off x="5206096" y="2435421"/>
            <a:ext cx="279808" cy="6055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215"/>
              </a:lnSpc>
            </a:pPr>
            <a:r>
              <a:rPr lang="en-US" b="true" sz="972" spc="356" u="none">
                <a:solidFill>
                  <a:srgbClr val="EDECED"/>
                </a:solidFill>
                <a:latin typeface="TT Runs Heavy"/>
                <a:ea typeface="TT Runs Heavy"/>
                <a:cs typeface="TT Runs Heavy"/>
                <a:sym typeface="TT Runs Heavy"/>
              </a:rPr>
              <a:t>НА 01012030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4142520" y="1751588"/>
            <a:ext cx="2406960" cy="446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307"/>
              </a:lnSpc>
              <a:spcBef>
                <a:spcPct val="0"/>
              </a:spcBef>
            </a:pPr>
            <a:r>
              <a:rPr lang="en-US" b="true" sz="3307" u="none">
                <a:solidFill>
                  <a:srgbClr val="EDECED"/>
                </a:solidFill>
                <a:latin typeface="TT Autonomous Outline"/>
                <a:ea typeface="TT Autonomous Outline"/>
                <a:cs typeface="TT Autonomous Outline"/>
                <a:sym typeface="TT Autonomous Outline"/>
              </a:rPr>
              <a:t>ЦЕНЫ</a:t>
            </a:r>
          </a:p>
        </p:txBody>
      </p:sp>
      <p:sp>
        <p:nvSpPr>
          <p:cNvPr name="TextBox 16" id="16"/>
          <p:cNvSpPr txBox="true"/>
          <p:nvPr/>
        </p:nvSpPr>
        <p:spPr>
          <a:xfrm rot="-5400000">
            <a:off x="-694262" y="4604130"/>
            <a:ext cx="3856620" cy="625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431"/>
              </a:lnSpc>
              <a:spcBef>
                <a:spcPct val="0"/>
              </a:spcBef>
            </a:pPr>
            <a:r>
              <a:rPr lang="en-US" b="true" sz="2431" u="none">
                <a:solidFill>
                  <a:srgbClr val="EDECED"/>
                </a:solidFill>
                <a:latin typeface="TT Autonomous Outline"/>
                <a:ea typeface="TT Autonomous Outline"/>
                <a:cs typeface="TT Autonomous Outline"/>
                <a:sym typeface="TT Autonomous Outline"/>
              </a:rPr>
              <a:t>ТРЕНАЖЕРНЫЙ </a:t>
            </a:r>
          </a:p>
          <a:p>
            <a:pPr algn="l" marL="0" indent="0" lvl="0">
              <a:lnSpc>
                <a:spcPts val="2431"/>
              </a:lnSpc>
              <a:spcBef>
                <a:spcPct val="0"/>
              </a:spcBef>
            </a:pPr>
            <a:r>
              <a:rPr lang="en-US" b="true" sz="2431" u="none">
                <a:solidFill>
                  <a:srgbClr val="EDECED"/>
                </a:solidFill>
                <a:latin typeface="TT Autonomous Outline"/>
                <a:ea typeface="TT Autonomous Outline"/>
                <a:cs typeface="TT Autonomous Outline"/>
                <a:sym typeface="TT Autonomous Outline"/>
              </a:rPr>
              <a:t>ЗАЛ</a:t>
            </a:r>
          </a:p>
        </p:txBody>
      </p:sp>
      <p:sp>
        <p:nvSpPr>
          <p:cNvPr name="TextBox 17" id="17"/>
          <p:cNvSpPr txBox="true"/>
          <p:nvPr/>
        </p:nvSpPr>
        <p:spPr>
          <a:xfrm rot="-5400000">
            <a:off x="5887384" y="4715752"/>
            <a:ext cx="3856620" cy="319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431"/>
              </a:lnSpc>
              <a:spcBef>
                <a:spcPct val="0"/>
              </a:spcBef>
            </a:pPr>
            <a:r>
              <a:rPr lang="en-US" sz="2431">
                <a:solidFill>
                  <a:srgbClr val="EDECED"/>
                </a:solidFill>
                <a:latin typeface="TT Autonomous Outline"/>
                <a:ea typeface="TT Autonomous Outline"/>
                <a:cs typeface="TT Autonomous Outline"/>
                <a:sym typeface="TT Autonomous Outline"/>
              </a:rPr>
              <a:t>БАССЕЙН</a:t>
            </a:r>
          </a:p>
        </p:txBody>
      </p:sp>
      <p:sp>
        <p:nvSpPr>
          <p:cNvPr name="TextBox 18" id="18"/>
          <p:cNvSpPr txBox="true"/>
          <p:nvPr/>
        </p:nvSpPr>
        <p:spPr>
          <a:xfrm rot="-5400000">
            <a:off x="7517974" y="4756998"/>
            <a:ext cx="3856620" cy="319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431"/>
              </a:lnSpc>
              <a:spcBef>
                <a:spcPct val="0"/>
              </a:spcBef>
            </a:pPr>
            <a:r>
              <a:rPr lang="en-US" sz="2431">
                <a:solidFill>
                  <a:srgbClr val="EDECED"/>
                </a:solidFill>
                <a:latin typeface="TT Autonomous Outline"/>
                <a:ea typeface="TT Autonomous Outline"/>
                <a:cs typeface="TT Autonomous Outline"/>
                <a:sym typeface="TT Autonomous Outline"/>
              </a:rPr>
              <a:t>АБОНЕМЕНТЫ</a:t>
            </a:r>
          </a:p>
        </p:txBody>
      </p:sp>
      <p:sp>
        <p:nvSpPr>
          <p:cNvPr name="TextBox 19" id="19"/>
          <p:cNvSpPr txBox="true"/>
          <p:nvPr/>
        </p:nvSpPr>
        <p:spPr>
          <a:xfrm rot="-5400000">
            <a:off x="995620" y="4604130"/>
            <a:ext cx="3856620" cy="625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431"/>
              </a:lnSpc>
              <a:spcBef>
                <a:spcPct val="0"/>
              </a:spcBef>
            </a:pPr>
            <a:r>
              <a:rPr lang="en-US" sz="2431">
                <a:solidFill>
                  <a:srgbClr val="EDECED"/>
                </a:solidFill>
                <a:latin typeface="TT Autonomous Outline"/>
                <a:ea typeface="TT Autonomous Outline"/>
                <a:cs typeface="TT Autonomous Outline"/>
                <a:sym typeface="TT Autonomous Outline"/>
              </a:rPr>
              <a:t>ГРУППОВЫЕ ЗАНЯТИЯ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835961" y="679800"/>
            <a:ext cx="748548" cy="1953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945"/>
              </a:lnSpc>
            </a:pPr>
            <a:r>
              <a:rPr lang="en-US" b="true" sz="972" u="none">
                <a:solidFill>
                  <a:srgbClr val="EDECED"/>
                </a:solidFill>
                <a:latin typeface="TT Runs Bold"/>
                <a:ea typeface="TT Runs Bold"/>
                <a:cs typeface="TT Runs Bold"/>
                <a:sym typeface="TT Runs Bold"/>
              </a:rPr>
              <a:t>1 ЧАС</a:t>
            </a:r>
          </a:p>
          <a:p>
            <a:pPr algn="ctr" marL="0" indent="0" lvl="0">
              <a:lnSpc>
                <a:spcPts val="1945"/>
              </a:lnSpc>
            </a:pPr>
            <a:r>
              <a:rPr lang="en-US" sz="972" u="none">
                <a:solidFill>
                  <a:srgbClr val="EDECED"/>
                </a:solidFill>
                <a:latin typeface="TT Runs"/>
                <a:ea typeface="TT Runs"/>
                <a:cs typeface="TT Runs"/>
                <a:sym typeface="TT Runs"/>
              </a:rPr>
              <a:t>52.00</a:t>
            </a:r>
          </a:p>
          <a:p>
            <a:pPr algn="ctr" marL="0" indent="0" lvl="0">
              <a:lnSpc>
                <a:spcPts val="1945"/>
              </a:lnSpc>
            </a:pPr>
            <a:r>
              <a:rPr lang="en-US" sz="972" u="none">
                <a:solidFill>
                  <a:srgbClr val="EDECED"/>
                </a:solidFill>
                <a:latin typeface="TT Runs"/>
                <a:ea typeface="TT Runs"/>
                <a:cs typeface="TT Runs"/>
                <a:sym typeface="TT Runs"/>
              </a:rPr>
              <a:t>-</a:t>
            </a:r>
          </a:p>
          <a:p>
            <a:pPr algn="ctr" marL="0" indent="0" lvl="0">
              <a:lnSpc>
                <a:spcPts val="1945"/>
              </a:lnSpc>
            </a:pPr>
            <a:r>
              <a:rPr lang="en-US" b="true" sz="972" u="none">
                <a:solidFill>
                  <a:srgbClr val="EDECED"/>
                </a:solidFill>
                <a:latin typeface="TT Runs Bold"/>
                <a:ea typeface="TT Runs Bold"/>
                <a:cs typeface="TT Runs Bold"/>
                <a:sym typeface="TT Runs Bold"/>
              </a:rPr>
              <a:t>1,5 ЧАСА</a:t>
            </a:r>
          </a:p>
          <a:p>
            <a:pPr algn="ctr" marL="0" indent="0" lvl="0">
              <a:lnSpc>
                <a:spcPts val="1945"/>
              </a:lnSpc>
            </a:pPr>
            <a:r>
              <a:rPr lang="en-US" sz="972" u="none">
                <a:solidFill>
                  <a:srgbClr val="EDECED"/>
                </a:solidFill>
                <a:latin typeface="TT Runs"/>
                <a:ea typeface="TT Runs"/>
                <a:cs typeface="TT Runs"/>
                <a:sym typeface="TT Runs"/>
              </a:rPr>
              <a:t>45.00</a:t>
            </a:r>
          </a:p>
          <a:p>
            <a:pPr algn="ctr" marL="0" indent="0" lvl="0">
              <a:lnSpc>
                <a:spcPts val="1945"/>
              </a:lnSpc>
            </a:pPr>
          </a:p>
          <a:p>
            <a:pPr algn="ctr" marL="0" indent="0" lvl="0">
              <a:lnSpc>
                <a:spcPts val="1945"/>
              </a:lnSpc>
            </a:pPr>
            <a:r>
              <a:rPr lang="en-US" b="true" sz="972" u="none">
                <a:solidFill>
                  <a:srgbClr val="EDECED"/>
                </a:solidFill>
                <a:latin typeface="TT Runs Bold"/>
                <a:ea typeface="TT Runs Bold"/>
                <a:cs typeface="TT Runs Bold"/>
                <a:sym typeface="TT Runs Bold"/>
              </a:rPr>
              <a:t>2 ЧАСА</a:t>
            </a:r>
          </a:p>
          <a:p>
            <a:pPr algn="ctr" marL="0" indent="0" lvl="0">
              <a:lnSpc>
                <a:spcPts val="1945"/>
              </a:lnSpc>
            </a:pPr>
            <a:r>
              <a:rPr lang="en-US" sz="972" u="none">
                <a:solidFill>
                  <a:srgbClr val="EDECED"/>
                </a:solidFill>
                <a:latin typeface="TT Runs"/>
                <a:ea typeface="TT Runs"/>
                <a:cs typeface="TT Runs"/>
                <a:sym typeface="TT Runs"/>
              </a:rPr>
              <a:t>48.00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2525843" y="679800"/>
            <a:ext cx="745034" cy="1953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945"/>
              </a:lnSpc>
              <a:spcBef>
                <a:spcPct val="0"/>
              </a:spcBef>
            </a:pPr>
            <a:r>
              <a:rPr lang="en-US" b="true" sz="972" u="none">
                <a:solidFill>
                  <a:srgbClr val="EDECED"/>
                </a:solidFill>
                <a:latin typeface="TT Runs Bold"/>
                <a:ea typeface="TT Runs Bold"/>
                <a:cs typeface="TT Runs Bold"/>
                <a:sym typeface="TT Runs Bold"/>
              </a:rPr>
              <a:t>1 ЧАС</a:t>
            </a:r>
          </a:p>
          <a:p>
            <a:pPr algn="ctr" marL="0" indent="0" lvl="0">
              <a:lnSpc>
                <a:spcPts val="1945"/>
              </a:lnSpc>
              <a:spcBef>
                <a:spcPct val="0"/>
              </a:spcBef>
            </a:pPr>
            <a:r>
              <a:rPr lang="en-US" sz="972" u="none">
                <a:solidFill>
                  <a:srgbClr val="EDECED"/>
                </a:solidFill>
                <a:latin typeface="TT Runs"/>
                <a:ea typeface="TT Runs"/>
                <a:cs typeface="TT Runs"/>
                <a:sym typeface="TT Runs"/>
              </a:rPr>
              <a:t>52.00</a:t>
            </a:r>
          </a:p>
          <a:p>
            <a:pPr algn="ctr" marL="0" indent="0" lvl="0">
              <a:lnSpc>
                <a:spcPts val="1945"/>
              </a:lnSpc>
              <a:spcBef>
                <a:spcPct val="0"/>
              </a:spcBef>
            </a:pPr>
            <a:r>
              <a:rPr lang="en-US" sz="972" u="none">
                <a:solidFill>
                  <a:srgbClr val="EDECED"/>
                </a:solidFill>
                <a:latin typeface="TT Runs"/>
                <a:ea typeface="TT Runs"/>
                <a:cs typeface="TT Runs"/>
                <a:sym typeface="TT Runs"/>
              </a:rPr>
              <a:t>-</a:t>
            </a:r>
          </a:p>
          <a:p>
            <a:pPr algn="ctr" marL="0" indent="0" lvl="0">
              <a:lnSpc>
                <a:spcPts val="1945"/>
              </a:lnSpc>
              <a:spcBef>
                <a:spcPct val="0"/>
              </a:spcBef>
            </a:pPr>
            <a:r>
              <a:rPr lang="en-US" b="true" sz="972" u="none">
                <a:solidFill>
                  <a:srgbClr val="EDECED"/>
                </a:solidFill>
                <a:latin typeface="TT Runs Bold"/>
                <a:ea typeface="TT Runs Bold"/>
                <a:cs typeface="TT Runs Bold"/>
                <a:sym typeface="TT Runs Bold"/>
              </a:rPr>
              <a:t>1,5 ЧАСА</a:t>
            </a:r>
          </a:p>
          <a:p>
            <a:pPr algn="ctr" marL="0" indent="0" lvl="0">
              <a:lnSpc>
                <a:spcPts val="1945"/>
              </a:lnSpc>
              <a:spcBef>
                <a:spcPct val="0"/>
              </a:spcBef>
            </a:pPr>
            <a:r>
              <a:rPr lang="en-US" sz="972" u="none">
                <a:solidFill>
                  <a:srgbClr val="EDECED"/>
                </a:solidFill>
                <a:latin typeface="TT Runs"/>
                <a:ea typeface="TT Runs"/>
                <a:cs typeface="TT Runs"/>
                <a:sym typeface="TT Runs"/>
              </a:rPr>
              <a:t>45.00</a:t>
            </a:r>
          </a:p>
          <a:p>
            <a:pPr algn="ctr" marL="0" indent="0" lvl="0">
              <a:lnSpc>
                <a:spcPts val="1945"/>
              </a:lnSpc>
              <a:spcBef>
                <a:spcPct val="0"/>
              </a:spcBef>
            </a:pPr>
            <a:r>
              <a:rPr lang="en-US" sz="972" u="none">
                <a:solidFill>
                  <a:srgbClr val="EDECED"/>
                </a:solidFill>
                <a:latin typeface="TT Runs"/>
                <a:ea typeface="TT Runs"/>
                <a:cs typeface="TT Runs"/>
                <a:sym typeface="TT Runs"/>
              </a:rPr>
              <a:t>-</a:t>
            </a:r>
          </a:p>
          <a:p>
            <a:pPr algn="ctr" marL="0" indent="0" lvl="0">
              <a:lnSpc>
                <a:spcPts val="1945"/>
              </a:lnSpc>
              <a:spcBef>
                <a:spcPct val="0"/>
              </a:spcBef>
            </a:pPr>
            <a:r>
              <a:rPr lang="en-US" b="true" sz="972" u="none">
                <a:solidFill>
                  <a:srgbClr val="EDECED"/>
                </a:solidFill>
                <a:latin typeface="TT Runs Bold"/>
                <a:ea typeface="TT Runs Bold"/>
                <a:cs typeface="TT Runs Bold"/>
                <a:sym typeface="TT Runs Bold"/>
              </a:rPr>
              <a:t>2 ЧАСА</a:t>
            </a:r>
          </a:p>
          <a:p>
            <a:pPr algn="ctr" marL="0" indent="0" lvl="0">
              <a:lnSpc>
                <a:spcPts val="1945"/>
              </a:lnSpc>
              <a:spcBef>
                <a:spcPct val="0"/>
              </a:spcBef>
            </a:pPr>
            <a:r>
              <a:rPr lang="en-US" sz="972" u="none">
                <a:solidFill>
                  <a:srgbClr val="EDECED"/>
                </a:solidFill>
                <a:latin typeface="TT Runs"/>
                <a:ea typeface="TT Runs"/>
                <a:cs typeface="TT Runs"/>
                <a:sym typeface="TT Runs"/>
              </a:rPr>
              <a:t>48.00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7419365" y="679800"/>
            <a:ext cx="745034" cy="1953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945"/>
              </a:lnSpc>
              <a:spcBef>
                <a:spcPct val="0"/>
              </a:spcBef>
            </a:pPr>
            <a:r>
              <a:rPr lang="en-US" b="true" sz="972" u="none">
                <a:solidFill>
                  <a:srgbClr val="EDECED"/>
                </a:solidFill>
                <a:latin typeface="TT Runs Bold"/>
                <a:ea typeface="TT Runs Bold"/>
                <a:cs typeface="TT Runs Bold"/>
                <a:sym typeface="TT Runs Bold"/>
              </a:rPr>
              <a:t>1 ЧАС</a:t>
            </a:r>
          </a:p>
          <a:p>
            <a:pPr algn="ctr" marL="0" indent="0" lvl="0">
              <a:lnSpc>
                <a:spcPts val="1945"/>
              </a:lnSpc>
              <a:spcBef>
                <a:spcPct val="0"/>
              </a:spcBef>
            </a:pPr>
            <a:r>
              <a:rPr lang="en-US" sz="972" u="none">
                <a:solidFill>
                  <a:srgbClr val="EDECED"/>
                </a:solidFill>
                <a:latin typeface="TT Runs"/>
                <a:ea typeface="TT Runs"/>
                <a:cs typeface="TT Runs"/>
                <a:sym typeface="TT Runs"/>
              </a:rPr>
              <a:t>52.00</a:t>
            </a:r>
          </a:p>
          <a:p>
            <a:pPr algn="ctr" marL="0" indent="0" lvl="0">
              <a:lnSpc>
                <a:spcPts val="1945"/>
              </a:lnSpc>
              <a:spcBef>
                <a:spcPct val="0"/>
              </a:spcBef>
            </a:pPr>
            <a:r>
              <a:rPr lang="en-US" sz="972" u="none">
                <a:solidFill>
                  <a:srgbClr val="EDECED"/>
                </a:solidFill>
                <a:latin typeface="TT Runs"/>
                <a:ea typeface="TT Runs"/>
                <a:cs typeface="TT Runs"/>
                <a:sym typeface="TT Runs"/>
              </a:rPr>
              <a:t>-</a:t>
            </a:r>
          </a:p>
          <a:p>
            <a:pPr algn="ctr" marL="0" indent="0" lvl="0">
              <a:lnSpc>
                <a:spcPts val="1945"/>
              </a:lnSpc>
              <a:spcBef>
                <a:spcPct val="0"/>
              </a:spcBef>
            </a:pPr>
            <a:r>
              <a:rPr lang="en-US" b="true" sz="972" u="none">
                <a:solidFill>
                  <a:srgbClr val="EDECED"/>
                </a:solidFill>
                <a:latin typeface="TT Runs Bold"/>
                <a:ea typeface="TT Runs Bold"/>
                <a:cs typeface="TT Runs Bold"/>
                <a:sym typeface="TT Runs Bold"/>
              </a:rPr>
              <a:t>1,5 ЧАСА</a:t>
            </a:r>
          </a:p>
          <a:p>
            <a:pPr algn="ctr" marL="0" indent="0" lvl="0">
              <a:lnSpc>
                <a:spcPts val="1945"/>
              </a:lnSpc>
              <a:spcBef>
                <a:spcPct val="0"/>
              </a:spcBef>
            </a:pPr>
            <a:r>
              <a:rPr lang="en-US" sz="972" u="none">
                <a:solidFill>
                  <a:srgbClr val="EDECED"/>
                </a:solidFill>
                <a:latin typeface="TT Runs"/>
                <a:ea typeface="TT Runs"/>
                <a:cs typeface="TT Runs"/>
                <a:sym typeface="TT Runs"/>
              </a:rPr>
              <a:t>45.00</a:t>
            </a:r>
          </a:p>
          <a:p>
            <a:pPr algn="ctr" marL="0" indent="0" lvl="0">
              <a:lnSpc>
                <a:spcPts val="1945"/>
              </a:lnSpc>
              <a:spcBef>
                <a:spcPct val="0"/>
              </a:spcBef>
            </a:pPr>
            <a:r>
              <a:rPr lang="en-US" sz="972" u="none">
                <a:solidFill>
                  <a:srgbClr val="EDECED"/>
                </a:solidFill>
                <a:latin typeface="TT Runs"/>
                <a:ea typeface="TT Runs"/>
                <a:cs typeface="TT Runs"/>
                <a:sym typeface="TT Runs"/>
              </a:rPr>
              <a:t>-</a:t>
            </a:r>
          </a:p>
          <a:p>
            <a:pPr algn="ctr" marL="0" indent="0" lvl="0">
              <a:lnSpc>
                <a:spcPts val="1945"/>
              </a:lnSpc>
              <a:spcBef>
                <a:spcPct val="0"/>
              </a:spcBef>
            </a:pPr>
            <a:r>
              <a:rPr lang="en-US" b="true" sz="972" u="none">
                <a:solidFill>
                  <a:srgbClr val="EDECED"/>
                </a:solidFill>
                <a:latin typeface="TT Runs Bold"/>
                <a:ea typeface="TT Runs Bold"/>
                <a:cs typeface="TT Runs Bold"/>
                <a:sym typeface="TT Runs Bold"/>
              </a:rPr>
              <a:t>2 ЧАСА</a:t>
            </a:r>
          </a:p>
          <a:p>
            <a:pPr algn="ctr" marL="0" indent="0" lvl="0">
              <a:lnSpc>
                <a:spcPts val="1945"/>
              </a:lnSpc>
              <a:spcBef>
                <a:spcPct val="0"/>
              </a:spcBef>
            </a:pPr>
            <a:r>
              <a:rPr lang="en-US" sz="972" u="none">
                <a:solidFill>
                  <a:srgbClr val="EDECED"/>
                </a:solidFill>
                <a:latin typeface="TT Runs"/>
                <a:ea typeface="TT Runs"/>
                <a:cs typeface="TT Runs"/>
                <a:sym typeface="TT Runs"/>
              </a:rPr>
              <a:t>48.00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8913706" y="679800"/>
            <a:ext cx="1017528" cy="1953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945"/>
              </a:lnSpc>
              <a:spcBef>
                <a:spcPct val="0"/>
              </a:spcBef>
            </a:pPr>
            <a:r>
              <a:rPr lang="en-US" b="true" sz="972" u="none">
                <a:solidFill>
                  <a:srgbClr val="EDECED"/>
                </a:solidFill>
                <a:latin typeface="TT Runs Bold"/>
                <a:ea typeface="TT Runs Bold"/>
                <a:cs typeface="TT Runs Bold"/>
                <a:sym typeface="TT Runs Bold"/>
              </a:rPr>
              <a:t>1 МЕСЯЦ</a:t>
            </a:r>
          </a:p>
          <a:p>
            <a:pPr algn="ctr" marL="0" indent="0" lvl="0">
              <a:lnSpc>
                <a:spcPts val="1945"/>
              </a:lnSpc>
              <a:spcBef>
                <a:spcPct val="0"/>
              </a:spcBef>
            </a:pPr>
            <a:r>
              <a:rPr lang="en-US" sz="972" u="none">
                <a:solidFill>
                  <a:srgbClr val="EDECED"/>
                </a:solidFill>
                <a:latin typeface="TT Runs"/>
                <a:ea typeface="TT Runs"/>
                <a:cs typeface="TT Runs"/>
                <a:sym typeface="TT Runs"/>
              </a:rPr>
              <a:t>52.00</a:t>
            </a:r>
          </a:p>
          <a:p>
            <a:pPr algn="ctr" marL="0" indent="0" lvl="0">
              <a:lnSpc>
                <a:spcPts val="1945"/>
              </a:lnSpc>
              <a:spcBef>
                <a:spcPct val="0"/>
              </a:spcBef>
            </a:pPr>
            <a:r>
              <a:rPr lang="en-US" sz="972" u="none">
                <a:solidFill>
                  <a:srgbClr val="EDECED"/>
                </a:solidFill>
                <a:latin typeface="TT Runs"/>
                <a:ea typeface="TT Runs"/>
                <a:cs typeface="TT Runs"/>
                <a:sym typeface="TT Runs"/>
              </a:rPr>
              <a:t>-</a:t>
            </a:r>
          </a:p>
          <a:p>
            <a:pPr algn="ctr" marL="0" indent="0" lvl="0">
              <a:lnSpc>
                <a:spcPts val="1945"/>
              </a:lnSpc>
              <a:spcBef>
                <a:spcPct val="0"/>
              </a:spcBef>
            </a:pPr>
            <a:r>
              <a:rPr lang="en-US" b="true" sz="972" u="none">
                <a:solidFill>
                  <a:srgbClr val="EDECED"/>
                </a:solidFill>
                <a:latin typeface="TT Runs Bold"/>
                <a:ea typeface="TT Runs Bold"/>
                <a:cs typeface="TT Runs Bold"/>
                <a:sym typeface="TT Runs Bold"/>
              </a:rPr>
              <a:t>3 МЕСЯЦА</a:t>
            </a:r>
          </a:p>
          <a:p>
            <a:pPr algn="ctr" marL="0" indent="0" lvl="0">
              <a:lnSpc>
                <a:spcPts val="1945"/>
              </a:lnSpc>
              <a:spcBef>
                <a:spcPct val="0"/>
              </a:spcBef>
            </a:pPr>
            <a:r>
              <a:rPr lang="en-US" sz="972" u="none">
                <a:solidFill>
                  <a:srgbClr val="EDECED"/>
                </a:solidFill>
                <a:latin typeface="TT Runs"/>
                <a:ea typeface="TT Runs"/>
                <a:cs typeface="TT Runs"/>
                <a:sym typeface="TT Runs"/>
              </a:rPr>
              <a:t>45.00</a:t>
            </a:r>
          </a:p>
          <a:p>
            <a:pPr algn="ctr" marL="0" indent="0" lvl="0">
              <a:lnSpc>
                <a:spcPts val="1945"/>
              </a:lnSpc>
              <a:spcBef>
                <a:spcPct val="0"/>
              </a:spcBef>
            </a:pPr>
            <a:r>
              <a:rPr lang="en-US" sz="972" u="none">
                <a:solidFill>
                  <a:srgbClr val="EDECED"/>
                </a:solidFill>
                <a:latin typeface="TT Runs"/>
                <a:ea typeface="TT Runs"/>
                <a:cs typeface="TT Runs"/>
                <a:sym typeface="TT Runs"/>
              </a:rPr>
              <a:t>-</a:t>
            </a:r>
          </a:p>
          <a:p>
            <a:pPr algn="ctr" marL="0" indent="0" lvl="0">
              <a:lnSpc>
                <a:spcPts val="1945"/>
              </a:lnSpc>
              <a:spcBef>
                <a:spcPct val="0"/>
              </a:spcBef>
            </a:pPr>
            <a:r>
              <a:rPr lang="en-US" b="true" sz="972" u="none">
                <a:solidFill>
                  <a:srgbClr val="EDECED"/>
                </a:solidFill>
                <a:latin typeface="TT Runs Bold"/>
                <a:ea typeface="TT Runs Bold"/>
                <a:cs typeface="TT Runs Bold"/>
                <a:sym typeface="TT Runs Bold"/>
              </a:rPr>
              <a:t>6 МЕСЯЦЕВ</a:t>
            </a:r>
          </a:p>
          <a:p>
            <a:pPr algn="ctr" marL="0" indent="0" lvl="0">
              <a:lnSpc>
                <a:spcPts val="1945"/>
              </a:lnSpc>
              <a:spcBef>
                <a:spcPct val="0"/>
              </a:spcBef>
            </a:pPr>
            <a:r>
              <a:rPr lang="en-US" sz="972" u="none">
                <a:solidFill>
                  <a:srgbClr val="EDECED"/>
                </a:solidFill>
                <a:latin typeface="TT Runs"/>
                <a:ea typeface="TT Runs"/>
                <a:cs typeface="TT Runs"/>
                <a:sym typeface="TT Runs"/>
              </a:rPr>
              <a:t>48.00</a:t>
            </a:r>
          </a:p>
        </p:txBody>
      </p:sp>
      <p:grpSp>
        <p:nvGrpSpPr>
          <p:cNvPr name="Group 24" id="24"/>
          <p:cNvGrpSpPr/>
          <p:nvPr/>
        </p:nvGrpSpPr>
        <p:grpSpPr>
          <a:xfrm rot="0">
            <a:off x="4059246" y="6430092"/>
            <a:ext cx="2573508" cy="415153"/>
            <a:chOff x="0" y="0"/>
            <a:chExt cx="3431344" cy="553538"/>
          </a:xfrm>
        </p:grpSpPr>
        <p:sp>
          <p:nvSpPr>
            <p:cNvPr name="TextBox 25" id="25"/>
            <p:cNvSpPr txBox="true"/>
            <p:nvPr/>
          </p:nvSpPr>
          <p:spPr>
            <a:xfrm rot="0">
              <a:off x="0" y="-19050"/>
              <a:ext cx="3431344" cy="32886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007"/>
                </a:lnSpc>
              </a:pPr>
              <a:r>
                <a:rPr lang="en-US" sz="1556" spc="166">
                  <a:solidFill>
                    <a:srgbClr val="EDECED"/>
                  </a:solidFill>
                  <a:latin typeface="TT Autonomous Outline"/>
                  <a:ea typeface="TT Autonomous Outline"/>
                  <a:cs typeface="TT Autonomous Outline"/>
                  <a:sym typeface="TT Autonomous Outline"/>
                </a:rPr>
                <a:t>АТЛЕТИКА</a:t>
              </a:r>
            </a:p>
          </p:txBody>
        </p:sp>
        <p:sp>
          <p:nvSpPr>
            <p:cNvPr name="TextBox 26" id="26"/>
            <p:cNvSpPr txBox="true"/>
            <p:nvPr/>
          </p:nvSpPr>
          <p:spPr>
            <a:xfrm rot="0">
              <a:off x="0" y="399373"/>
              <a:ext cx="3431344" cy="1541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801"/>
                </a:lnSpc>
              </a:pPr>
              <a:r>
                <a:rPr lang="en-US" b="true" sz="778" spc="285" u="none">
                  <a:solidFill>
                    <a:srgbClr val="EDECED"/>
                  </a:solidFill>
                  <a:latin typeface="TT Runs Heavy"/>
                  <a:ea typeface="TT Runs Heavy"/>
                  <a:cs typeface="TT Runs Heavy"/>
                  <a:sym typeface="TT Runs Heavy"/>
                </a:rPr>
                <a:t>ФИТНЕС-КЛУБ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DAHDcHJm2Nw</dc:identifier>
  <dcterms:modified xsi:type="dcterms:W3CDTF">2011-08-01T06:04:30Z</dcterms:modified>
  <cp:revision>1</cp:revision>
  <dc:title>Фиолетовая брошюра с прайс-листом с фотографиями людей на тренировке</dc:title>
</cp:coreProperties>
</file>