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</p:sldIdLst>
  <p:sldSz cx="10693400" cy="7556500"/>
  <p:notesSz cx="6858000" cy="9144000"/>
  <p:embeddedFontLst>
    <p:embeddedFont>
      <p:font typeface="CAT Neuzeit" charset="1" panose="00000000000000000000"/>
      <p:regular r:id="rId8"/>
    </p:embeddedFont>
    <p:embeddedFont>
      <p:font typeface="Clear Sans" charset="1" panose="020B0503030202020304"/>
      <p:regular r:id="rId9"/>
    </p:embeddedFont>
    <p:embeddedFont>
      <p:font typeface="Clear Sans Medium" charset="1" panose="020B0603030202020304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jpe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7.png" Type="http://schemas.openxmlformats.org/officeDocument/2006/relationships/image"/><Relationship Id="rId4" Target="../media/image8.svg" Type="http://schemas.openxmlformats.org/officeDocument/2006/relationships/image"/><Relationship Id="rId5" Target="../media/image9.jpeg" Type="http://schemas.openxmlformats.org/officeDocument/2006/relationships/image"/><Relationship Id="rId6" Target="../media/image10.jpeg" Type="http://schemas.openxmlformats.org/officeDocument/2006/relationships/image"/><Relationship Id="rId7" Target="../media/image5.png" Type="http://schemas.openxmlformats.org/officeDocument/2006/relationships/image"/><Relationship Id="rId8" Target="../media/image6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0692000" cy="7560000"/>
          </a:xfrm>
          <a:custGeom>
            <a:avLst/>
            <a:gdLst/>
            <a:ahLst/>
            <a:cxnLst/>
            <a:rect r="r" b="b" t="t" l="l"/>
            <a:pathLst>
              <a:path h="7560000" w="10692000">
                <a:moveTo>
                  <a:pt x="0" y="0"/>
                </a:moveTo>
                <a:lnTo>
                  <a:pt x="10692000" y="0"/>
                </a:lnTo>
                <a:lnTo>
                  <a:pt x="10692000" y="7560000"/>
                </a:lnTo>
                <a:lnTo>
                  <a:pt x="0" y="7560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3000"/>
            </a:blip>
            <a:stretch>
              <a:fillRect l="-4666" t="-1511" r="-4683" b="-1511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65330" y="2451873"/>
            <a:ext cx="6514168" cy="2651682"/>
          </a:xfrm>
          <a:custGeom>
            <a:avLst/>
            <a:gdLst/>
            <a:ahLst/>
            <a:cxnLst/>
            <a:rect r="r" b="b" t="t" l="l"/>
            <a:pathLst>
              <a:path h="2651682" w="6514168">
                <a:moveTo>
                  <a:pt x="0" y="0"/>
                </a:moveTo>
                <a:lnTo>
                  <a:pt x="6514168" y="0"/>
                </a:lnTo>
                <a:lnTo>
                  <a:pt x="6514168" y="2651682"/>
                </a:lnTo>
                <a:lnTo>
                  <a:pt x="0" y="265168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-72830" r="0" b="-7283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287819" y="2562818"/>
            <a:ext cx="10284892" cy="2440947"/>
            <a:chOff x="0" y="0"/>
            <a:chExt cx="25391766" cy="602631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5391766" cy="6026310"/>
            </a:xfrm>
            <a:custGeom>
              <a:avLst/>
              <a:gdLst/>
              <a:ahLst/>
              <a:cxnLst/>
              <a:rect r="r" b="b" t="t" l="l"/>
              <a:pathLst>
                <a:path h="6026310" w="25391766">
                  <a:moveTo>
                    <a:pt x="25391766" y="279400"/>
                  </a:moveTo>
                  <a:lnTo>
                    <a:pt x="25391766" y="0"/>
                  </a:lnTo>
                  <a:lnTo>
                    <a:pt x="0" y="0"/>
                  </a:lnTo>
                  <a:lnTo>
                    <a:pt x="0" y="6026310"/>
                  </a:lnTo>
                  <a:lnTo>
                    <a:pt x="25391766" y="6026310"/>
                  </a:lnTo>
                  <a:lnTo>
                    <a:pt x="25391766" y="279400"/>
                  </a:lnTo>
                  <a:close/>
                  <a:moveTo>
                    <a:pt x="25313025" y="279400"/>
                  </a:moveTo>
                  <a:lnTo>
                    <a:pt x="25313025" y="5947570"/>
                  </a:lnTo>
                  <a:lnTo>
                    <a:pt x="78740" y="5947570"/>
                  </a:lnTo>
                  <a:lnTo>
                    <a:pt x="78740" y="78740"/>
                  </a:lnTo>
                  <a:lnTo>
                    <a:pt x="25313025" y="78740"/>
                  </a:lnTo>
                  <a:lnTo>
                    <a:pt x="25313025" y="279400"/>
                  </a:lnTo>
                  <a:close/>
                </a:path>
              </a:pathLst>
            </a:custGeom>
            <a:solidFill>
              <a:srgbClr val="96D8DA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6970048" y="-11081"/>
            <a:ext cx="3291151" cy="4986592"/>
            <a:chOff x="0" y="0"/>
            <a:chExt cx="4388201" cy="6648789"/>
          </a:xfrm>
        </p:grpSpPr>
        <p:pic>
          <p:nvPicPr>
            <p:cNvPr name="Picture 7" id="7"/>
            <p:cNvPicPr>
              <a:picLocks noChangeAspect="true"/>
            </p:cNvPicPr>
            <p:nvPr/>
          </p:nvPicPr>
          <p:blipFill>
            <a:blip r:embed="rId5"/>
            <a:srcRect l="27818" t="0" r="27818" b="0"/>
            <a:stretch>
              <a:fillRect/>
            </a:stretch>
          </p:blipFill>
          <p:spPr>
            <a:xfrm flipH="false" flipV="false">
              <a:off x="0" y="0"/>
              <a:ext cx="4388201" cy="6648789"/>
            </a:xfrm>
            <a:prstGeom prst="rect">
              <a:avLst/>
            </a:prstGeom>
          </p:spPr>
        </p:pic>
      </p:grpSp>
      <p:sp>
        <p:nvSpPr>
          <p:cNvPr name="Freeform 8" id="8"/>
          <p:cNvSpPr/>
          <p:nvPr/>
        </p:nvSpPr>
        <p:spPr>
          <a:xfrm flipH="false" flipV="false" rot="0">
            <a:off x="6970048" y="4964429"/>
            <a:ext cx="3268988" cy="132960"/>
          </a:xfrm>
          <a:custGeom>
            <a:avLst/>
            <a:gdLst/>
            <a:ahLst/>
            <a:cxnLst/>
            <a:rect r="r" b="b" t="t" l="l"/>
            <a:pathLst>
              <a:path h="132960" w="3268988">
                <a:moveTo>
                  <a:pt x="0" y="0"/>
                </a:moveTo>
                <a:lnTo>
                  <a:pt x="3268988" y="0"/>
                </a:lnTo>
                <a:lnTo>
                  <a:pt x="3268988" y="132960"/>
                </a:lnTo>
                <a:lnTo>
                  <a:pt x="0" y="13296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1179313" r="0" b="-1179313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7271701" y="5397919"/>
            <a:ext cx="2696808" cy="1308874"/>
            <a:chOff x="0" y="0"/>
            <a:chExt cx="3595744" cy="1745165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0" y="-19050"/>
              <a:ext cx="3595744" cy="126822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763"/>
                </a:lnSpc>
              </a:pPr>
              <a:r>
                <a:rPr lang="en-US" sz="3011" spc="30">
                  <a:solidFill>
                    <a:srgbClr val="414141"/>
                  </a:solidFill>
                  <a:latin typeface="CAT Neuzeit"/>
                  <a:ea typeface="CAT Neuzeit"/>
                  <a:cs typeface="CAT Neuzeit"/>
                  <a:sym typeface="CAT Neuzeit"/>
                </a:rPr>
                <a:t>ИНСТИТУТ ИМ. ХАРИТОНОВА</a:t>
              </a:r>
            </a:p>
          </p:txBody>
        </p:sp>
        <p:sp>
          <p:nvSpPr>
            <p:cNvPr name="TextBox 11" id="11"/>
            <p:cNvSpPr txBox="true"/>
            <p:nvPr/>
          </p:nvSpPr>
          <p:spPr>
            <a:xfrm rot="0">
              <a:off x="0" y="1502591"/>
              <a:ext cx="3595744" cy="1823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191"/>
                </a:lnSpc>
              </a:pPr>
              <a:r>
                <a:rPr lang="en-US" sz="851" spc="119">
                  <a:solidFill>
                    <a:srgbClr val="414141"/>
                  </a:solidFill>
                  <a:latin typeface="Clear Sans"/>
                  <a:ea typeface="Clear Sans"/>
                  <a:cs typeface="Clear Sans"/>
                  <a:sym typeface="Clear Sans"/>
                </a:rPr>
                <a:t>ДОБРОСОВЕСТНОСТЬ И ПРЕВОСХОДСТВО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4074278" y="3304466"/>
            <a:ext cx="2553643" cy="952927"/>
            <a:chOff x="0" y="0"/>
            <a:chExt cx="3404858" cy="1270570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0" y="-19050"/>
              <a:ext cx="3397059" cy="34720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018"/>
                </a:lnSpc>
              </a:pPr>
              <a:r>
                <a:rPr lang="en-US" sz="1614" spc="64">
                  <a:solidFill>
                    <a:srgbClr val="414141"/>
                  </a:solidFill>
                  <a:latin typeface="CAT Neuzeit"/>
                  <a:ea typeface="CAT Neuzeit"/>
                  <a:cs typeface="CAT Neuzeit"/>
                  <a:sym typeface="CAT Neuzeit"/>
                </a:rPr>
                <a:t>СВЯЖИТЕСЬ С НАМИ</a:t>
              </a:r>
            </a:p>
          </p:txBody>
        </p:sp>
        <p:sp>
          <p:nvSpPr>
            <p:cNvPr name="TextBox 14" id="14"/>
            <p:cNvSpPr txBox="true"/>
            <p:nvPr/>
          </p:nvSpPr>
          <p:spPr>
            <a:xfrm rot="0">
              <a:off x="7799" y="589471"/>
              <a:ext cx="3397059" cy="63451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88"/>
                </a:lnSpc>
              </a:pPr>
              <a:r>
                <a:rPr lang="en-US" sz="882" spc="88">
                  <a:solidFill>
                    <a:srgbClr val="414141"/>
                  </a:solidFill>
                  <a:latin typeface="Clear Sans"/>
                  <a:ea typeface="Clear Sans"/>
                  <a:cs typeface="Clear Sans"/>
                  <a:sym typeface="Clear Sans"/>
                </a:rPr>
                <a:t>Ул. Ларионова, 34, г. Ростов, Россия </a:t>
              </a:r>
            </a:p>
            <a:p>
              <a:pPr algn="ctr">
                <a:lnSpc>
                  <a:spcPts val="1288"/>
                </a:lnSpc>
              </a:pPr>
              <a:r>
                <a:rPr lang="en-US" sz="882" spc="88">
                  <a:solidFill>
                    <a:srgbClr val="414141"/>
                  </a:solidFill>
                  <a:latin typeface="Clear Sans"/>
                  <a:ea typeface="Clear Sans"/>
                  <a:cs typeface="Clear Sans"/>
                  <a:sym typeface="Clear Sans"/>
                </a:rPr>
                <a:t>www.super-website.ru</a:t>
              </a:r>
            </a:p>
            <a:p>
              <a:pPr algn="ctr">
                <a:lnSpc>
                  <a:spcPts val="1288"/>
                </a:lnSpc>
              </a:pPr>
              <a:r>
                <a:rPr lang="en-US" sz="882" spc="88">
                  <a:solidFill>
                    <a:srgbClr val="414141"/>
                  </a:solidFill>
                  <a:latin typeface="Clear Sans"/>
                  <a:ea typeface="Clear Sans"/>
                  <a:cs typeface="Clear Sans"/>
                  <a:sym typeface="Clear Sans"/>
                </a:rPr>
                <a:t>+7 (454) 123-45-67</a:t>
              </a: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897940" y="3012613"/>
            <a:ext cx="2381029" cy="13837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05"/>
              </a:lnSpc>
            </a:pPr>
            <a:r>
              <a:rPr lang="en-US" sz="2130" spc="276">
                <a:solidFill>
                  <a:srgbClr val="414141"/>
                </a:solidFill>
                <a:latin typeface="CAT Neuzeit"/>
                <a:ea typeface="CAT Neuzeit"/>
                <a:cs typeface="CAT Neuzeit"/>
                <a:sym typeface="CAT Neuzeit"/>
              </a:rPr>
              <a:t>ШЛИФОВКА ЮНЫХ УМОВ ДЛЯ СВЕТЛОГО БУДУЩЕГО</a:t>
            </a:r>
          </a:p>
        </p:txBody>
      </p:sp>
      <p:grpSp>
        <p:nvGrpSpPr>
          <p:cNvPr name="Group 16" id="16"/>
          <p:cNvGrpSpPr/>
          <p:nvPr/>
        </p:nvGrpSpPr>
        <p:grpSpPr>
          <a:xfrm rot="0">
            <a:off x="870204" y="333718"/>
            <a:ext cx="2446400" cy="1842739"/>
            <a:chOff x="0" y="0"/>
            <a:chExt cx="3261866" cy="2456985"/>
          </a:xfrm>
        </p:grpSpPr>
        <p:sp>
          <p:nvSpPr>
            <p:cNvPr name="TextBox 17" id="17"/>
            <p:cNvSpPr txBox="true"/>
            <p:nvPr/>
          </p:nvSpPr>
          <p:spPr>
            <a:xfrm rot="0">
              <a:off x="0" y="892309"/>
              <a:ext cx="3236471" cy="161961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072"/>
                </a:lnSpc>
              </a:pPr>
              <a:r>
                <a:rPr lang="en-US" sz="734" spc="73" b="true">
                  <a:solidFill>
                    <a:srgbClr val="414141"/>
                  </a:solidFill>
                  <a:latin typeface="Clear Sans Medium"/>
                  <a:ea typeface="Clear Sans Medium"/>
                  <a:cs typeface="Clear Sans Medium"/>
                  <a:sym typeface="Clear Sans Medium"/>
                </a:rPr>
                <a:t>Школьные буклеты выдержали проверку временем, и на это есть причина. Это один из самых эффективных и удобных способов продвижения школы и общения с родителями. При создании собственного буклета следует добавить в него важную информацию, которая будет продвигать ваше учреждение, а также будет интересна читателям. В этом разделе</a:t>
              </a:r>
            </a:p>
          </p:txBody>
        </p:sp>
        <p:sp>
          <p:nvSpPr>
            <p:cNvPr name="TextBox 18" id="18"/>
            <p:cNvSpPr txBox="true"/>
            <p:nvPr/>
          </p:nvSpPr>
          <p:spPr>
            <a:xfrm rot="0">
              <a:off x="7494" y="-9525"/>
              <a:ext cx="3254372" cy="3786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271"/>
                </a:lnSpc>
              </a:pPr>
              <a:r>
                <a:rPr lang="en-US" sz="1816" spc="18">
                  <a:solidFill>
                    <a:srgbClr val="414141"/>
                  </a:solidFill>
                  <a:latin typeface="CAT Neuzeit"/>
                  <a:ea typeface="CAT Neuzeit"/>
                  <a:cs typeface="CAT Neuzeit"/>
                  <a:sym typeface="CAT Neuzeit"/>
                </a:rPr>
                <a:t>О НАС</a:t>
              </a:r>
            </a:p>
          </p:txBody>
        </p:sp>
      </p:grpSp>
      <p:sp>
        <p:nvSpPr>
          <p:cNvPr name="Freeform 19" id="19"/>
          <p:cNvSpPr/>
          <p:nvPr/>
        </p:nvSpPr>
        <p:spPr>
          <a:xfrm flipH="false" flipV="false" rot="0">
            <a:off x="886845" y="752125"/>
            <a:ext cx="742593" cy="78916"/>
          </a:xfrm>
          <a:custGeom>
            <a:avLst/>
            <a:gdLst/>
            <a:ahLst/>
            <a:cxnLst/>
            <a:rect r="r" b="b" t="t" l="l"/>
            <a:pathLst>
              <a:path h="78916" w="742593">
                <a:moveTo>
                  <a:pt x="0" y="0"/>
                </a:moveTo>
                <a:lnTo>
                  <a:pt x="742593" y="0"/>
                </a:lnTo>
                <a:lnTo>
                  <a:pt x="742593" y="78916"/>
                </a:lnTo>
                <a:lnTo>
                  <a:pt x="0" y="7891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-420495" r="0" b="-420495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886845" y="5347211"/>
            <a:ext cx="2427353" cy="20359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72"/>
              </a:lnSpc>
            </a:pPr>
            <a:r>
              <a:rPr lang="en-US" sz="734" spc="73" b="true">
                <a:solidFill>
                  <a:srgbClr val="414141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ознакомьтесь с историей, видением, основными ценностями и учебной программой вашего университета или школы. Это не только покажет направленность и историю заведения, но и повысит репутацию в качестве учебного заведения. Школьные буклеты выдержали проверку временем, и на это есть причина. Это один из самых эффективных и удобных способов продвижения школы и общения с родителями. При создании собственного буклета следует добавить в него важную информацию, которая будет продвигать ваше учреждение, а также будет интересна читателям. В этом разделе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43154" y="0"/>
            <a:ext cx="6571220" cy="7568538"/>
            <a:chOff x="0" y="0"/>
            <a:chExt cx="8761626" cy="10091384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>
              <a:alphaModFix amt="13000"/>
            </a:blip>
            <a:srcRect l="21080" t="0" r="21080" b="0"/>
            <a:stretch>
              <a:fillRect/>
            </a:stretch>
          </p:blipFill>
          <p:spPr>
            <a:xfrm flipH="false" flipV="false">
              <a:off x="0" y="0"/>
              <a:ext cx="8761626" cy="10091384"/>
            </a:xfrm>
            <a:prstGeom prst="rect">
              <a:avLst/>
            </a:prstGeom>
          </p:spPr>
        </p:pic>
      </p:grpSp>
      <p:sp>
        <p:nvSpPr>
          <p:cNvPr name="TextBox 4" id="4"/>
          <p:cNvSpPr txBox="true"/>
          <p:nvPr/>
        </p:nvSpPr>
        <p:spPr>
          <a:xfrm rot="0">
            <a:off x="897940" y="438833"/>
            <a:ext cx="2381029" cy="25481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06"/>
              </a:lnSpc>
            </a:pPr>
            <a:r>
              <a:rPr lang="en-US" sz="1973" spc="157">
                <a:solidFill>
                  <a:srgbClr val="414141"/>
                </a:solidFill>
                <a:latin typeface="CAT Neuzeit"/>
                <a:ea typeface="CAT Neuzeit"/>
                <a:cs typeface="CAT Neuzeit"/>
                <a:sym typeface="CAT Neuzeit"/>
              </a:rPr>
              <a:t>В ИНСТИТУТЕ ИМ. ХАРИТОНОВА МЫ ОБУЧАЕМ НАШИХ СТУДЕНТОВ КРИТИЧЕСКИ МЫСЛИТЬ И ДЕЙСТВОВАТЬ РЕШИТЕЛЬНО.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897940" y="3339429"/>
            <a:ext cx="914214" cy="103002"/>
          </a:xfrm>
          <a:custGeom>
            <a:avLst/>
            <a:gdLst/>
            <a:ahLst/>
            <a:cxnLst/>
            <a:rect r="r" b="b" t="t" l="l"/>
            <a:pathLst>
              <a:path h="103002" w="914214">
                <a:moveTo>
                  <a:pt x="0" y="0"/>
                </a:moveTo>
                <a:lnTo>
                  <a:pt x="914214" y="0"/>
                </a:lnTo>
                <a:lnTo>
                  <a:pt x="914214" y="103002"/>
                </a:lnTo>
                <a:lnTo>
                  <a:pt x="0" y="10300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-393786" r="0" b="-393786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443154" y="3767647"/>
            <a:ext cx="3256730" cy="3800714"/>
            <a:chOff x="0" y="0"/>
            <a:chExt cx="4342307" cy="5067618"/>
          </a:xfrm>
        </p:grpSpPr>
        <p:pic>
          <p:nvPicPr>
            <p:cNvPr name="Picture 7" id="7"/>
            <p:cNvPicPr>
              <a:picLocks noChangeAspect="true"/>
            </p:cNvPicPr>
            <p:nvPr/>
          </p:nvPicPr>
          <p:blipFill>
            <a:blip r:embed="rId5"/>
            <a:srcRect l="0" t="6776" r="0" b="6776"/>
            <a:stretch>
              <a:fillRect/>
            </a:stretch>
          </p:blipFill>
          <p:spPr>
            <a:xfrm flipH="false" flipV="false">
              <a:off x="0" y="0"/>
              <a:ext cx="4342307" cy="5067618"/>
            </a:xfrm>
            <a:prstGeom prst="rect">
              <a:avLst/>
            </a:prstGeom>
          </p:spPr>
        </p:pic>
      </p:grpSp>
      <p:grpSp>
        <p:nvGrpSpPr>
          <p:cNvPr name="Group 8" id="8"/>
          <p:cNvGrpSpPr/>
          <p:nvPr/>
        </p:nvGrpSpPr>
        <p:grpSpPr>
          <a:xfrm rot="0">
            <a:off x="3706601" y="-33244"/>
            <a:ext cx="3256730" cy="3800714"/>
            <a:chOff x="0" y="0"/>
            <a:chExt cx="4342307" cy="5067618"/>
          </a:xfrm>
        </p:grpSpPr>
        <p:pic>
          <p:nvPicPr>
            <p:cNvPr name="Picture 9" id="9"/>
            <p:cNvPicPr>
              <a:picLocks noChangeAspect="true"/>
            </p:cNvPicPr>
            <p:nvPr/>
          </p:nvPicPr>
          <p:blipFill>
            <a:blip r:embed="rId6"/>
            <a:srcRect l="19452" t="0" r="19452" b="0"/>
            <a:stretch>
              <a:fillRect/>
            </a:stretch>
          </p:blipFill>
          <p:spPr>
            <a:xfrm flipH="false" flipV="false">
              <a:off x="0" y="0"/>
              <a:ext cx="4342307" cy="5067618"/>
            </a:xfrm>
            <a:prstGeom prst="rect">
              <a:avLst/>
            </a:prstGeom>
          </p:spPr>
        </p:pic>
      </p:grpSp>
      <p:grpSp>
        <p:nvGrpSpPr>
          <p:cNvPr name="Group 10" id="10"/>
          <p:cNvGrpSpPr/>
          <p:nvPr/>
        </p:nvGrpSpPr>
        <p:grpSpPr>
          <a:xfrm rot="0">
            <a:off x="4116499" y="4100997"/>
            <a:ext cx="2446400" cy="2655982"/>
            <a:chOff x="0" y="0"/>
            <a:chExt cx="3261866" cy="3541309"/>
          </a:xfrm>
        </p:grpSpPr>
        <p:sp>
          <p:nvSpPr>
            <p:cNvPr name="TextBox 11" id="11"/>
            <p:cNvSpPr txBox="true"/>
            <p:nvPr/>
          </p:nvSpPr>
          <p:spPr>
            <a:xfrm rot="0">
              <a:off x="0" y="884493"/>
              <a:ext cx="3236471" cy="267662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219"/>
                </a:lnSpc>
              </a:pPr>
              <a:r>
                <a:rPr lang="en-US" sz="835" spc="83" b="true">
                  <a:solidFill>
                    <a:srgbClr val="414141"/>
                  </a:solidFill>
                  <a:latin typeface="Clear Sans Medium"/>
                  <a:ea typeface="Clear Sans Medium"/>
                  <a:cs typeface="Clear Sans Medium"/>
                  <a:sym typeface="Clear Sans Medium"/>
                </a:rPr>
                <a:t>В этом разделе вы можете раскрыть тему особых услуг, программ и мероприятий в вашей школе. Вы также можете перечислить важные здания, такие как библиотека или столовая, в которых могут собираться ученики и родители. Убедитесь, что описали все образовательные возможности, которые предлагает ваша школа. Это могут быть факультативные занятия, мастер-классы и специальные занятия. Вы даже можете упомянуть уважаемых членов факультета.</a:t>
              </a:r>
            </a:p>
          </p:txBody>
        </p:sp>
        <p:sp>
          <p:nvSpPr>
            <p:cNvPr name="TextBox 12" id="12"/>
            <p:cNvSpPr txBox="true"/>
            <p:nvPr/>
          </p:nvSpPr>
          <p:spPr>
            <a:xfrm rot="0">
              <a:off x="7494" y="-9525"/>
              <a:ext cx="3254372" cy="3786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271"/>
                </a:lnSpc>
              </a:pPr>
              <a:r>
                <a:rPr lang="en-US" sz="1816" spc="18">
                  <a:solidFill>
                    <a:srgbClr val="414141"/>
                  </a:solidFill>
                  <a:latin typeface="CAT Neuzeit"/>
                  <a:ea typeface="CAT Neuzeit"/>
                  <a:cs typeface="CAT Neuzeit"/>
                  <a:sym typeface="CAT Neuzeit"/>
                </a:rPr>
                <a:t>МИССИЯ</a:t>
              </a: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4133141" y="4519404"/>
            <a:ext cx="742593" cy="78916"/>
          </a:xfrm>
          <a:custGeom>
            <a:avLst/>
            <a:gdLst/>
            <a:ahLst/>
            <a:cxnLst/>
            <a:rect r="r" b="b" t="t" l="l"/>
            <a:pathLst>
              <a:path h="78916" w="742593">
                <a:moveTo>
                  <a:pt x="0" y="0"/>
                </a:moveTo>
                <a:lnTo>
                  <a:pt x="742593" y="0"/>
                </a:lnTo>
                <a:lnTo>
                  <a:pt x="742593" y="78916"/>
                </a:lnTo>
                <a:lnTo>
                  <a:pt x="0" y="789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-420495" r="0" b="-420495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6970048" y="0"/>
            <a:ext cx="3268988" cy="7566412"/>
          </a:xfrm>
          <a:custGeom>
            <a:avLst/>
            <a:gdLst/>
            <a:ahLst/>
            <a:cxnLst/>
            <a:rect r="r" b="b" t="t" l="l"/>
            <a:pathLst>
              <a:path h="7566412" w="3268988">
                <a:moveTo>
                  <a:pt x="0" y="0"/>
                </a:moveTo>
                <a:lnTo>
                  <a:pt x="3268988" y="0"/>
                </a:lnTo>
                <a:lnTo>
                  <a:pt x="3268988" y="7566412"/>
                </a:lnTo>
                <a:lnTo>
                  <a:pt x="0" y="756641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65730" t="0" r="-65730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7379946" y="3280980"/>
            <a:ext cx="2446400" cy="1822158"/>
            <a:chOff x="0" y="0"/>
            <a:chExt cx="3261866" cy="2429544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0" y="884493"/>
              <a:ext cx="3236471" cy="143747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219"/>
                </a:lnSpc>
              </a:pPr>
              <a:r>
                <a:rPr lang="en-US" sz="835" spc="83" b="true">
                  <a:solidFill>
                    <a:srgbClr val="414141"/>
                  </a:solidFill>
                  <a:latin typeface="Clear Sans Medium"/>
                  <a:ea typeface="Clear Sans Medium"/>
                  <a:cs typeface="Clear Sans Medium"/>
                  <a:sym typeface="Clear Sans Medium"/>
                </a:rPr>
                <a:t>Убедитесь, что описали все образовательные возможности, которые предлагает ваша школа. Это могут быть факультативные занятия, мастер-классы и специальные занятия. Вы даже можете упомянуть уважаемых членов факультета.</a:t>
              </a:r>
            </a:p>
          </p:txBody>
        </p:sp>
        <p:sp>
          <p:nvSpPr>
            <p:cNvPr name="TextBox 17" id="17"/>
            <p:cNvSpPr txBox="true"/>
            <p:nvPr/>
          </p:nvSpPr>
          <p:spPr>
            <a:xfrm rot="0">
              <a:off x="7494" y="-9525"/>
              <a:ext cx="3254372" cy="3786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271"/>
                </a:lnSpc>
              </a:pPr>
              <a:r>
                <a:rPr lang="en-US" sz="1816" spc="18">
                  <a:solidFill>
                    <a:srgbClr val="414141"/>
                  </a:solidFill>
                  <a:latin typeface="CAT Neuzeit"/>
                  <a:ea typeface="CAT Neuzeit"/>
                  <a:cs typeface="CAT Neuzeit"/>
                  <a:sym typeface="CAT Neuzeit"/>
                </a:rPr>
                <a:t>ЛИЧНЫЕ УВЛЕЧЕНИЯ</a:t>
              </a: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7396588" y="3699387"/>
            <a:ext cx="742593" cy="78916"/>
          </a:xfrm>
          <a:custGeom>
            <a:avLst/>
            <a:gdLst/>
            <a:ahLst/>
            <a:cxnLst/>
            <a:rect r="r" b="b" t="t" l="l"/>
            <a:pathLst>
              <a:path h="78916" w="742593">
                <a:moveTo>
                  <a:pt x="0" y="0"/>
                </a:moveTo>
                <a:lnTo>
                  <a:pt x="742593" y="0"/>
                </a:lnTo>
                <a:lnTo>
                  <a:pt x="742593" y="78916"/>
                </a:lnTo>
                <a:lnTo>
                  <a:pt x="0" y="789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-420495" r="0" b="-420495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7377869" y="5408593"/>
            <a:ext cx="2446400" cy="1822158"/>
            <a:chOff x="0" y="0"/>
            <a:chExt cx="3261866" cy="2429544"/>
          </a:xfrm>
        </p:grpSpPr>
        <p:sp>
          <p:nvSpPr>
            <p:cNvPr name="TextBox 20" id="20"/>
            <p:cNvSpPr txBox="true"/>
            <p:nvPr/>
          </p:nvSpPr>
          <p:spPr>
            <a:xfrm rot="0">
              <a:off x="0" y="884493"/>
              <a:ext cx="3236471" cy="143747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219"/>
                </a:lnSpc>
              </a:pPr>
              <a:r>
                <a:rPr lang="en-US" sz="835" spc="83" b="true">
                  <a:solidFill>
                    <a:srgbClr val="414141"/>
                  </a:solidFill>
                  <a:latin typeface="Clear Sans Medium"/>
                  <a:ea typeface="Clear Sans Medium"/>
                  <a:cs typeface="Clear Sans Medium"/>
                  <a:sym typeface="Clear Sans Medium"/>
                </a:rPr>
                <a:t>Убедитесь, что описали все образовательные возможности, которые предлагает ваша школа. Это могут быть факультативные занятия, мастер-классы и специальные занятия. Вы даже можете упомянуть уважаемых членов факультета.</a:t>
              </a:r>
            </a:p>
          </p:txBody>
        </p:sp>
        <p:sp>
          <p:nvSpPr>
            <p:cNvPr name="TextBox 21" id="21"/>
            <p:cNvSpPr txBox="true"/>
            <p:nvPr/>
          </p:nvSpPr>
          <p:spPr>
            <a:xfrm rot="0">
              <a:off x="7494" y="-9525"/>
              <a:ext cx="3254372" cy="3786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271"/>
                </a:lnSpc>
              </a:pPr>
              <a:r>
                <a:rPr lang="en-US" sz="1816" spc="18">
                  <a:solidFill>
                    <a:srgbClr val="414141"/>
                  </a:solidFill>
                  <a:latin typeface="CAT Neuzeit"/>
                  <a:ea typeface="CAT Neuzeit"/>
                  <a:cs typeface="CAT Neuzeit"/>
                  <a:sym typeface="CAT Neuzeit"/>
                </a:rPr>
                <a:t>ПРОФЕССОРА</a:t>
              </a:r>
            </a:p>
          </p:txBody>
        </p:sp>
      </p:grpSp>
      <p:sp>
        <p:nvSpPr>
          <p:cNvPr name="Freeform 22" id="22"/>
          <p:cNvSpPr/>
          <p:nvPr/>
        </p:nvSpPr>
        <p:spPr>
          <a:xfrm flipH="false" flipV="false" rot="0">
            <a:off x="7394510" y="5827000"/>
            <a:ext cx="742593" cy="78916"/>
          </a:xfrm>
          <a:custGeom>
            <a:avLst/>
            <a:gdLst/>
            <a:ahLst/>
            <a:cxnLst/>
            <a:rect r="r" b="b" t="t" l="l"/>
            <a:pathLst>
              <a:path h="78916" w="742593">
                <a:moveTo>
                  <a:pt x="0" y="0"/>
                </a:moveTo>
                <a:lnTo>
                  <a:pt x="742593" y="0"/>
                </a:lnTo>
                <a:lnTo>
                  <a:pt x="742593" y="78916"/>
                </a:lnTo>
                <a:lnTo>
                  <a:pt x="0" y="789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-420495" r="0" b="-420495"/>
            </a:stretch>
          </a:blipFill>
        </p:spPr>
      </p:sp>
      <p:grpSp>
        <p:nvGrpSpPr>
          <p:cNvPr name="Group 23" id="23"/>
          <p:cNvGrpSpPr/>
          <p:nvPr/>
        </p:nvGrpSpPr>
        <p:grpSpPr>
          <a:xfrm rot="0">
            <a:off x="7383409" y="333350"/>
            <a:ext cx="2446400" cy="2655982"/>
            <a:chOff x="0" y="0"/>
            <a:chExt cx="3261866" cy="3541309"/>
          </a:xfrm>
        </p:grpSpPr>
        <p:sp>
          <p:nvSpPr>
            <p:cNvPr name="TextBox 24" id="24"/>
            <p:cNvSpPr txBox="true"/>
            <p:nvPr/>
          </p:nvSpPr>
          <p:spPr>
            <a:xfrm rot="0">
              <a:off x="0" y="884493"/>
              <a:ext cx="3236471" cy="267662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219"/>
                </a:lnSpc>
              </a:pPr>
              <a:r>
                <a:rPr lang="en-US" sz="835" spc="83" b="true">
                  <a:solidFill>
                    <a:srgbClr val="414141"/>
                  </a:solidFill>
                  <a:latin typeface="Clear Sans Medium"/>
                  <a:ea typeface="Clear Sans Medium"/>
                  <a:cs typeface="Clear Sans Medium"/>
                  <a:sym typeface="Clear Sans Medium"/>
                </a:rPr>
                <a:t>В этом разделе вы можете раскрыть тему особых услуг, программ и мероприятий в вашей школе. Вы также можете перечислить важные здания, такие как библиотека или столовая, в которых могут собираться ученики и родители. Убедитесь, что описали все образовательные возможности, которые предлагает ваша школа. Это могут быть факультативные занятия, мастер-классы и специальные занятия. Вы даже можете упомянуть уважаемых членов факультета.</a:t>
              </a:r>
            </a:p>
          </p:txBody>
        </p:sp>
        <p:sp>
          <p:nvSpPr>
            <p:cNvPr name="TextBox 25" id="25"/>
            <p:cNvSpPr txBox="true"/>
            <p:nvPr/>
          </p:nvSpPr>
          <p:spPr>
            <a:xfrm rot="0">
              <a:off x="7494" y="-9525"/>
              <a:ext cx="3254372" cy="3786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271"/>
                </a:lnSpc>
              </a:pPr>
              <a:r>
                <a:rPr lang="en-US" sz="1816" spc="18">
                  <a:solidFill>
                    <a:srgbClr val="414141"/>
                  </a:solidFill>
                  <a:latin typeface="CAT Neuzeit"/>
                  <a:ea typeface="CAT Neuzeit"/>
                  <a:cs typeface="CAT Neuzeit"/>
                  <a:sym typeface="CAT Neuzeit"/>
                </a:rPr>
                <a:t>ВЗГЛЯДЫ</a:t>
              </a:r>
            </a:p>
          </p:txBody>
        </p:sp>
      </p:grpSp>
      <p:sp>
        <p:nvSpPr>
          <p:cNvPr name="Freeform 26" id="26"/>
          <p:cNvSpPr/>
          <p:nvPr/>
        </p:nvSpPr>
        <p:spPr>
          <a:xfrm flipH="false" flipV="false" rot="0">
            <a:off x="7400051" y="751757"/>
            <a:ext cx="742593" cy="78916"/>
          </a:xfrm>
          <a:custGeom>
            <a:avLst/>
            <a:gdLst/>
            <a:ahLst/>
            <a:cxnLst/>
            <a:rect r="r" b="b" t="t" l="l"/>
            <a:pathLst>
              <a:path h="78916" w="742593">
                <a:moveTo>
                  <a:pt x="0" y="0"/>
                </a:moveTo>
                <a:lnTo>
                  <a:pt x="742593" y="0"/>
                </a:lnTo>
                <a:lnTo>
                  <a:pt x="742593" y="78916"/>
                </a:lnTo>
                <a:lnTo>
                  <a:pt x="0" y="789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-420495" r="0" b="-420495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DAHDb5gv2wA</dc:identifier>
  <dcterms:modified xsi:type="dcterms:W3CDTF">2011-08-01T06:04:30Z</dcterms:modified>
  <cp:revision>1</cp:revision>
  <dc:title>Черный и Белый Современный Школа Сложенный Втрое Буклет</dc:title>
</cp:coreProperties>
</file>