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556500" cy="10693400"/>
  <p:notesSz cx="6858000" cy="9144000"/>
  <p:embeddedFontLst>
    <p:embeddedFont>
      <p:font typeface="Oswald" charset="1" panose="00000500000000000000"/>
      <p:regular r:id="rId8"/>
    </p:embeddedFont>
    <p:embeddedFont>
      <p:font typeface="Montserrat Semi-Bold" charset="1" panose="000007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1F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37508" y="7443160"/>
            <a:ext cx="7182000" cy="7182000"/>
          </a:xfrm>
          <a:custGeom>
            <a:avLst/>
            <a:gdLst/>
            <a:ahLst/>
            <a:cxnLst/>
            <a:rect r="r" b="b" t="t" l="l"/>
            <a:pathLst>
              <a:path h="7182000" w="7182000">
                <a:moveTo>
                  <a:pt x="0" y="0"/>
                </a:moveTo>
                <a:lnTo>
                  <a:pt x="7182000" y="0"/>
                </a:lnTo>
                <a:lnTo>
                  <a:pt x="7182000" y="7182000"/>
                </a:lnTo>
                <a:lnTo>
                  <a:pt x="0" y="718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70300" y="-1613317"/>
            <a:ext cx="7182000" cy="7182000"/>
          </a:xfrm>
          <a:custGeom>
            <a:avLst/>
            <a:gdLst/>
            <a:ahLst/>
            <a:cxnLst/>
            <a:rect r="r" b="b" t="t" l="l"/>
            <a:pathLst>
              <a:path h="7182000" w="7182000">
                <a:moveTo>
                  <a:pt x="0" y="0"/>
                </a:moveTo>
                <a:lnTo>
                  <a:pt x="7182000" y="0"/>
                </a:lnTo>
                <a:lnTo>
                  <a:pt x="7182000" y="7182000"/>
                </a:lnTo>
                <a:lnTo>
                  <a:pt x="0" y="718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09600" y="525562"/>
            <a:ext cx="1600200" cy="696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20"/>
              </a:lnSpc>
            </a:pPr>
            <a:r>
              <a:rPr lang="en-US" sz="4632" spc="23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2021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99105" y="4437977"/>
            <a:ext cx="6355389" cy="2068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51"/>
              </a:lnSpc>
            </a:pPr>
            <a:r>
              <a:rPr lang="en-US" sz="6967" spc="348">
                <a:solidFill>
                  <a:srgbClr val="DF1265"/>
                </a:solidFill>
                <a:latin typeface="Oswald"/>
                <a:ea typeface="Oswald"/>
                <a:cs typeface="Oswald"/>
                <a:sym typeface="Oswald"/>
              </a:rPr>
              <a:t>МАРКЕТИНГОВОЕ</a:t>
            </a:r>
          </a:p>
          <a:p>
            <a:pPr algn="l">
              <a:lnSpc>
                <a:spcPts val="8151"/>
              </a:lnSpc>
            </a:pPr>
            <a:r>
              <a:rPr lang="en-US" sz="6967" spc="348">
                <a:solidFill>
                  <a:srgbClr val="DF1265"/>
                </a:solidFill>
                <a:latin typeface="Oswald"/>
                <a:ea typeface="Oswald"/>
                <a:cs typeface="Oswald"/>
                <a:sym typeface="Oswald"/>
              </a:rPr>
              <a:t>ПРЕДЛОЖЕНИЕ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609600" y="8734987"/>
            <a:ext cx="3600857" cy="1318371"/>
            <a:chOff x="0" y="0"/>
            <a:chExt cx="4801142" cy="1757829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16528"/>
              <a:ext cx="4800739" cy="3517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62"/>
                </a:lnSpc>
              </a:pPr>
              <a:r>
                <a:rPr lang="en-US" b="true" sz="1544" spc="231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КОМУ: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1134128"/>
              <a:ext cx="4800739" cy="3517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62"/>
                </a:lnSpc>
              </a:pPr>
              <a:r>
                <a:rPr lang="en-US" b="true" sz="1544" spc="231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ОРГАНИЗАТОР: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505202"/>
              <a:ext cx="4801142" cy="2526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4"/>
                </a:lnSpc>
              </a:pPr>
              <a:r>
                <a:rPr lang="en-US" sz="1103" b="true">
                  <a:solidFill>
                    <a:srgbClr val="DF1265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Архангельская технологическая компания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387602"/>
              <a:ext cx="4801142" cy="2526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4"/>
                </a:lnSpc>
              </a:pPr>
              <a:r>
                <a:rPr lang="en-US" sz="1103" b="true">
                  <a:solidFill>
                    <a:srgbClr val="DF1265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Медиагруппа «Индиго»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609600" y="1428750"/>
            <a:ext cx="688247" cy="130878"/>
          </a:xfrm>
          <a:custGeom>
            <a:avLst/>
            <a:gdLst/>
            <a:ahLst/>
            <a:cxnLst/>
            <a:rect r="r" b="b" t="t" l="l"/>
            <a:pathLst>
              <a:path h="130878" w="688247">
                <a:moveTo>
                  <a:pt x="0" y="0"/>
                </a:moveTo>
                <a:lnTo>
                  <a:pt x="688247" y="0"/>
                </a:lnTo>
                <a:lnTo>
                  <a:pt x="688247" y="130878"/>
                </a:lnTo>
                <a:lnTo>
                  <a:pt x="0" y="130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12934" r="0" b="-212934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162550" y="528359"/>
            <a:ext cx="1810262" cy="230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59"/>
              </a:lnSpc>
            </a:pPr>
            <a:r>
              <a:rPr lang="en-US" b="true" sz="1328" spc="199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ПРОЕКТ № 4123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5165711" y="9375906"/>
            <a:ext cx="1810502" cy="763323"/>
            <a:chOff x="0" y="0"/>
            <a:chExt cx="2414002" cy="101776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496340" y="0"/>
              <a:ext cx="917662" cy="174504"/>
            </a:xfrm>
            <a:custGeom>
              <a:avLst/>
              <a:gdLst/>
              <a:ahLst/>
              <a:cxnLst/>
              <a:rect r="r" b="b" t="t" l="l"/>
              <a:pathLst>
                <a:path h="174504" w="917662">
                  <a:moveTo>
                    <a:pt x="0" y="0"/>
                  </a:moveTo>
                  <a:lnTo>
                    <a:pt x="917662" y="0"/>
                  </a:lnTo>
                  <a:lnTo>
                    <a:pt x="917662" y="174504"/>
                  </a:lnTo>
                  <a:lnTo>
                    <a:pt x="0" y="174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-212934" r="0" b="-212934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0" y="645334"/>
              <a:ext cx="2413683" cy="3724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124"/>
                </a:lnSpc>
              </a:pPr>
              <a:r>
                <a:rPr lang="en-US" b="true" sz="803" spc="120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WWW.SUPER-WEBSITE.RU АРХАНГЕЛЬСК, РОССИЯ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4564303" y="-1291007"/>
            <a:ext cx="5192634" cy="5192613"/>
            <a:chOff x="0" y="0"/>
            <a:chExt cx="6350000" cy="63499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4999" t="0" r="-24999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03278" y="1820637"/>
            <a:ext cx="3971925" cy="1255237"/>
            <a:chOff x="0" y="0"/>
            <a:chExt cx="5295900" cy="1673650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0"/>
              <a:ext cx="4980621" cy="6276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13"/>
                </a:lnSpc>
              </a:pPr>
              <a:r>
                <a:rPr lang="en-US" sz="3088" spc="154">
                  <a:solidFill>
                    <a:srgbClr val="DF1265"/>
                  </a:solidFill>
                  <a:latin typeface="Oswald"/>
                  <a:ea typeface="Oswald"/>
                  <a:cs typeface="Oswald"/>
                  <a:sym typeface="Oswald"/>
                </a:rPr>
                <a:t>КОМПАНИЯ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638600"/>
              <a:ext cx="5295900" cy="9432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124"/>
                </a:lnSpc>
              </a:pPr>
              <a:r>
                <a:rPr lang="en-US" sz="803" b="true">
                  <a:solidFill>
                    <a:srgbClr val="1F1F1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Маркетинговые предложения - это крайне важные инструменты для продаж, которые используются малыми предприятиями и консультантами. Таким образом, первый раздел предложения обычно включает краткую информацию об опыте компании в своей отрасли и о ее возможностях.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594724" y="668889"/>
            <a:ext cx="1810262" cy="392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4"/>
              </a:lnSpc>
            </a:pPr>
            <a:r>
              <a:rPr lang="en-US" b="true" sz="1103" spc="165">
                <a:solidFill>
                  <a:srgbClr val="DF1265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МАРКЕТИНГОВОЕ ПРЕДЛОЖЕНИЕ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5531809" y="756000"/>
            <a:ext cx="5301846" cy="5301846"/>
          </a:xfrm>
          <a:custGeom>
            <a:avLst/>
            <a:gdLst/>
            <a:ahLst/>
            <a:cxnLst/>
            <a:rect r="r" b="b" t="t" l="l"/>
            <a:pathLst>
              <a:path h="5301846" w="5301846">
                <a:moveTo>
                  <a:pt x="0" y="0"/>
                </a:moveTo>
                <a:lnTo>
                  <a:pt x="5301846" y="0"/>
                </a:lnTo>
                <a:lnTo>
                  <a:pt x="5301846" y="5301846"/>
                </a:lnTo>
                <a:lnTo>
                  <a:pt x="0" y="53018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03278" y="1257674"/>
            <a:ext cx="2842127" cy="47625"/>
          </a:xfrm>
          <a:custGeom>
            <a:avLst/>
            <a:gdLst/>
            <a:ahLst/>
            <a:cxnLst/>
            <a:rect r="r" b="b" t="t" l="l"/>
            <a:pathLst>
              <a:path h="47625" w="2842127">
                <a:moveTo>
                  <a:pt x="0" y="0"/>
                </a:moveTo>
                <a:lnTo>
                  <a:pt x="2842127" y="0"/>
                </a:lnTo>
                <a:lnTo>
                  <a:pt x="2842127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2416445" r="0" b="-3451275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603278" y="3598302"/>
            <a:ext cx="4477886" cy="1830446"/>
            <a:chOff x="0" y="0"/>
            <a:chExt cx="5970515" cy="2440594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0"/>
              <a:ext cx="5943600" cy="6276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13"/>
                </a:lnSpc>
              </a:pPr>
              <a:r>
                <a:rPr lang="en-US" sz="3088" spc="154">
                  <a:solidFill>
                    <a:srgbClr val="DF1265"/>
                  </a:solidFill>
                  <a:latin typeface="Oswald"/>
                  <a:ea typeface="Oswald"/>
                  <a:cs typeface="Oswald"/>
                  <a:sym typeface="Oswald"/>
                </a:rPr>
                <a:t>СВЕДЕНИЯ О ПРОЕКТЕ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643544"/>
              <a:ext cx="5970515" cy="1793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34"/>
                </a:lnSpc>
              </a:pPr>
              <a:r>
                <a:rPr lang="en-US" sz="953" b="true">
                  <a:solidFill>
                    <a:srgbClr val="1F1F1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Еще один ключевой раздел маркетингового предложения - сопроводительная информация о проекте. Консультант-маркетолог представляет здесь подробности о проекте, включая цели, методы выполнения и любые другие специфические данные. Цели обычно отражают потребности компании, которая запрашивает предложение. Методы описывают процедуры, которые будут использованы для успешного и эффективного выполнения проекта.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610592" y="6016806"/>
            <a:ext cx="4457700" cy="470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3"/>
              </a:lnSpc>
            </a:pPr>
            <a:r>
              <a:rPr lang="en-US" sz="3088" spc="154">
                <a:solidFill>
                  <a:srgbClr val="DF1265"/>
                </a:solidFill>
                <a:latin typeface="Oswald"/>
                <a:ea typeface="Oswald"/>
                <a:cs typeface="Oswald"/>
                <a:sym typeface="Oswald"/>
              </a:rPr>
              <a:t>ЦЕЛИ И ЗАДАЧИ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607417" y="6647892"/>
            <a:ext cx="541847" cy="541847"/>
          </a:xfrm>
          <a:custGeom>
            <a:avLst/>
            <a:gdLst/>
            <a:ahLst/>
            <a:cxnLst/>
            <a:rect r="r" b="b" t="t" l="l"/>
            <a:pathLst>
              <a:path h="541847" w="541847">
                <a:moveTo>
                  <a:pt x="0" y="0"/>
                </a:moveTo>
                <a:lnTo>
                  <a:pt x="541848" y="0"/>
                </a:lnTo>
                <a:lnTo>
                  <a:pt x="541848" y="541847"/>
                </a:lnTo>
                <a:lnTo>
                  <a:pt x="0" y="5418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671369" y="6773901"/>
            <a:ext cx="409649" cy="302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3"/>
              </a:lnSpc>
            </a:pPr>
            <a:r>
              <a:rPr lang="en-US" sz="1985" spc="99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85842" y="6663990"/>
            <a:ext cx="2412376" cy="333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34"/>
              </a:lnSpc>
            </a:pPr>
            <a:r>
              <a:rPr lang="en-US" sz="953" b="true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В отчетах консультантов обычно описываются результаты проектов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608689" y="7343291"/>
            <a:ext cx="541847" cy="541847"/>
          </a:xfrm>
          <a:custGeom>
            <a:avLst/>
            <a:gdLst/>
            <a:ahLst/>
            <a:cxnLst/>
            <a:rect r="r" b="b" t="t" l="l"/>
            <a:pathLst>
              <a:path h="541847" w="541847">
                <a:moveTo>
                  <a:pt x="0" y="0"/>
                </a:moveTo>
                <a:lnTo>
                  <a:pt x="541847" y="0"/>
                </a:lnTo>
                <a:lnTo>
                  <a:pt x="541847" y="541847"/>
                </a:lnTo>
                <a:lnTo>
                  <a:pt x="0" y="5418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672640" y="7469300"/>
            <a:ext cx="409649" cy="302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3"/>
              </a:lnSpc>
            </a:pPr>
            <a:r>
              <a:rPr lang="en-US" sz="1985" spc="99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87113" y="7359389"/>
            <a:ext cx="2412376" cy="308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29"/>
              </a:lnSpc>
            </a:pPr>
            <a:r>
              <a:rPr lang="en-US" sz="878" b="true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Кроме того, маркетинговое агентство может давать рекомендации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3885879" y="6649164"/>
            <a:ext cx="541847" cy="541847"/>
          </a:xfrm>
          <a:custGeom>
            <a:avLst/>
            <a:gdLst/>
            <a:ahLst/>
            <a:cxnLst/>
            <a:rect r="r" b="b" t="t" l="l"/>
            <a:pathLst>
              <a:path h="541847" w="541847">
                <a:moveTo>
                  <a:pt x="0" y="0"/>
                </a:moveTo>
                <a:lnTo>
                  <a:pt x="541847" y="0"/>
                </a:lnTo>
                <a:lnTo>
                  <a:pt x="541847" y="541847"/>
                </a:lnTo>
                <a:lnTo>
                  <a:pt x="0" y="5418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3962530" y="6775173"/>
            <a:ext cx="409649" cy="302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3"/>
              </a:lnSpc>
            </a:pPr>
            <a:r>
              <a:rPr lang="en-US" sz="1985" spc="99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3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564303" y="6665262"/>
            <a:ext cx="2412376" cy="284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4"/>
              </a:lnSpc>
            </a:pPr>
            <a:r>
              <a:rPr lang="en-US" sz="803" b="true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Итоговые презентации распространены у корпоративных клиентов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3887151" y="7344563"/>
            <a:ext cx="541847" cy="541847"/>
          </a:xfrm>
          <a:custGeom>
            <a:avLst/>
            <a:gdLst/>
            <a:ahLst/>
            <a:cxnLst/>
            <a:rect r="r" b="b" t="t" l="l"/>
            <a:pathLst>
              <a:path h="541847" w="541847">
                <a:moveTo>
                  <a:pt x="0" y="0"/>
                </a:moveTo>
                <a:lnTo>
                  <a:pt x="541847" y="0"/>
                </a:lnTo>
                <a:lnTo>
                  <a:pt x="541847" y="541847"/>
                </a:lnTo>
                <a:lnTo>
                  <a:pt x="0" y="5418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3960627" y="7470572"/>
            <a:ext cx="409649" cy="302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3"/>
              </a:lnSpc>
            </a:pPr>
            <a:r>
              <a:rPr lang="en-US" sz="1985" spc="99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4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565575" y="7360661"/>
            <a:ext cx="2412376" cy="426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4"/>
              </a:lnSpc>
            </a:pPr>
            <a:r>
              <a:rPr lang="en-US" sz="803" b="true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Для успешного завершения проекта будут использоваться специальные методики</a:t>
            </a:r>
          </a:p>
          <a:p>
            <a:pPr algn="l">
              <a:lnSpc>
                <a:spcPts val="1124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596900" y="8287875"/>
            <a:ext cx="6391275" cy="470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3"/>
              </a:lnSpc>
            </a:pPr>
            <a:r>
              <a:rPr lang="en-US" sz="3088" spc="154">
                <a:solidFill>
                  <a:srgbClr val="DF1265"/>
                </a:solidFill>
                <a:latin typeface="Oswald"/>
                <a:ea typeface="Oswald"/>
                <a:cs typeface="Oswald"/>
                <a:sym typeface="Oswald"/>
              </a:rPr>
              <a:t>ВРЕМЕННЫЕ РАМКИ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03094" y="8901109"/>
            <a:ext cx="3086100" cy="1089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4968" indent="-72484" lvl="1">
              <a:lnSpc>
                <a:spcPts val="1229"/>
              </a:lnSpc>
              <a:buFont typeface="Arial"/>
              <a:buChar char="•"/>
            </a:pPr>
            <a:r>
              <a:rPr lang="en-US" b="true" sz="878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Оценка проекта</a:t>
            </a:r>
          </a:p>
          <a:p>
            <a:pPr algn="l" marL="144968" indent="-72484" lvl="1">
              <a:lnSpc>
                <a:spcPts val="1229"/>
              </a:lnSpc>
              <a:buFont typeface="Arial"/>
              <a:buChar char="•"/>
            </a:pPr>
            <a:r>
              <a:rPr lang="en-US" b="true" sz="878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Экономическая модель</a:t>
            </a:r>
          </a:p>
          <a:p>
            <a:pPr algn="l" marL="144968" indent="-72484" lvl="1">
              <a:lnSpc>
                <a:spcPts val="1229"/>
              </a:lnSpc>
              <a:buFont typeface="Arial"/>
              <a:buChar char="•"/>
            </a:pPr>
            <a:r>
              <a:rPr lang="en-US" b="true" sz="878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Разработка (команда маркетинга и гендиректор)</a:t>
            </a:r>
          </a:p>
          <a:p>
            <a:pPr algn="l" marL="144968" indent="-72484" lvl="1">
              <a:lnSpc>
                <a:spcPts val="1229"/>
              </a:lnSpc>
              <a:buFont typeface="Arial"/>
              <a:buChar char="•"/>
            </a:pPr>
            <a:r>
              <a:rPr lang="en-US" b="true" sz="878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Сборка и тестирование системы</a:t>
            </a:r>
          </a:p>
          <a:p>
            <a:pPr algn="l" marL="144968" indent="-72484" lvl="1">
              <a:lnSpc>
                <a:spcPts val="1229"/>
              </a:lnSpc>
              <a:buFont typeface="Arial"/>
              <a:buChar char="•"/>
            </a:pPr>
            <a:r>
              <a:rPr lang="en-US" b="true" sz="878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Утверждение и тестовое обучение</a:t>
            </a:r>
          </a:p>
          <a:p>
            <a:pPr algn="l" marL="144968" indent="-72484" lvl="1">
              <a:lnSpc>
                <a:spcPts val="1229"/>
              </a:lnSpc>
              <a:buFont typeface="Arial"/>
              <a:buChar char="•"/>
            </a:pPr>
            <a:r>
              <a:rPr lang="en-US" b="true" sz="878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План реализации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893871" y="8903705"/>
            <a:ext cx="3067050" cy="1011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57351" indent="-78675" lvl="1">
              <a:lnSpc>
                <a:spcPts val="1334"/>
              </a:lnSpc>
              <a:buFont typeface="Arial"/>
              <a:buChar char="•"/>
            </a:pPr>
            <a:r>
              <a:rPr lang="en-US" b="true" sz="953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Заключительная реализация проекта</a:t>
            </a:r>
          </a:p>
          <a:p>
            <a:pPr algn="l" marL="157351" indent="-78675" lvl="1">
              <a:lnSpc>
                <a:spcPts val="1334"/>
              </a:lnSpc>
              <a:buFont typeface="Arial"/>
              <a:buChar char="•"/>
            </a:pPr>
            <a:r>
              <a:rPr lang="en-US" b="true" sz="953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Первый выпуск (директор по маркетингу)</a:t>
            </a:r>
          </a:p>
          <a:p>
            <a:pPr algn="l" marL="157351" indent="-78675" lvl="1">
              <a:lnSpc>
                <a:spcPts val="1334"/>
              </a:lnSpc>
              <a:buFont typeface="Arial"/>
              <a:buChar char="•"/>
            </a:pPr>
            <a:r>
              <a:rPr lang="en-US" b="true" sz="953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План поддержки</a:t>
            </a:r>
          </a:p>
          <a:p>
            <a:pPr algn="l" marL="157351" indent="-78675" lvl="1">
              <a:lnSpc>
                <a:spcPts val="1334"/>
              </a:lnSpc>
              <a:buFont typeface="Arial"/>
              <a:buChar char="•"/>
            </a:pPr>
            <a:r>
              <a:rPr lang="en-US" b="true" sz="953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Второй выпуск (команды продаж и маркетинга)</a:t>
            </a:r>
          </a:p>
          <a:p>
            <a:pPr algn="l" marL="157351" indent="-78675" lvl="1">
              <a:lnSpc>
                <a:spcPts val="1334"/>
              </a:lnSpc>
              <a:buFont typeface="Arial"/>
              <a:buChar char="•"/>
            </a:pPr>
            <a:r>
              <a:rPr lang="en-US" b="true" sz="953">
                <a:solidFill>
                  <a:srgbClr val="1F1F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Поддержка проекта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DAHDn1yRTfs</dc:identifier>
  <dcterms:modified xsi:type="dcterms:W3CDTF">2011-08-01T06:04:30Z</dcterms:modified>
  <cp:revision>1</cp:revision>
  <dc:title>Фуксия Темно-Серый Фото Круг Маркетинговое Предложение</dc:title>
</cp:coreProperties>
</file>