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7556500" cy="10693400"/>
  <p:notesSz cx="6858000" cy="9144000"/>
  <p:embeddedFontLst>
    <p:embeddedFont>
      <p:font typeface="Aileron Thin" charset="1" panose="00000300000000000000"/>
      <p:regular r:id="rId11"/>
    </p:embeddedFont>
    <p:embeddedFont>
      <p:font typeface="Aileron Heavy" charset="1" panose="00000A00000000000000"/>
      <p:regular r:id="rId12"/>
    </p:embeddedFont>
    <p:embeddedFont>
      <p:font typeface="Aileron Bold" charset="1" panose="00000800000000000000"/>
      <p:regular r:id="rId13"/>
    </p:embeddedFont>
    <p:embeddedFont>
      <p:font typeface="Aileron" charset="1" panose="000005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svg" Type="http://schemas.openxmlformats.org/officeDocument/2006/relationships/image"/><Relationship Id="rId11" Target="../media/image14.png" Type="http://schemas.openxmlformats.org/officeDocument/2006/relationships/image"/><Relationship Id="rId12" Target="../media/image15.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 Id="rId9"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18.png" Type="http://schemas.openxmlformats.org/officeDocument/2006/relationships/image"/><Relationship Id="rId12" Target="../media/image19.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svg" Type="http://schemas.openxmlformats.org/officeDocument/2006/relationships/image"/><Relationship Id="rId11" Target="../media/image24.png" Type="http://schemas.openxmlformats.org/officeDocument/2006/relationships/image"/><Relationship Id="rId12" Target="../media/image25.svg" Type="http://schemas.openxmlformats.org/officeDocument/2006/relationships/image"/><Relationship Id="rId13" Target="../media/image14.png" Type="http://schemas.openxmlformats.org/officeDocument/2006/relationships/image"/><Relationship Id="rId14" Target="../media/image15.svg" Type="http://schemas.openxmlformats.org/officeDocument/2006/relationships/image"/><Relationship Id="rId15" Target="../media/image26.png" Type="http://schemas.openxmlformats.org/officeDocument/2006/relationships/image"/><Relationship Id="rId16" Target="../media/image27.svg" Type="http://schemas.openxmlformats.org/officeDocument/2006/relationships/image"/><Relationship Id="rId17" Target="../media/image28.png" Type="http://schemas.openxmlformats.org/officeDocument/2006/relationships/image"/><Relationship Id="rId18" Target="../media/image29.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0.png" Type="http://schemas.openxmlformats.org/officeDocument/2006/relationships/image"/><Relationship Id="rId8" Target="../media/image21.svg" Type="http://schemas.openxmlformats.org/officeDocument/2006/relationships/image"/><Relationship Id="rId9" Target="../media/image2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22226" t="-1069" r="-22226" b="-1069"/>
            </a:stretch>
          </a:blipFill>
        </p:spPr>
      </p:sp>
      <p:sp>
        <p:nvSpPr>
          <p:cNvPr name="AutoShape 3" id="3"/>
          <p:cNvSpPr/>
          <p:nvPr/>
        </p:nvSpPr>
        <p:spPr>
          <a:xfrm>
            <a:off x="756000" y="9315478"/>
            <a:ext cx="998401" cy="0"/>
          </a:xfrm>
          <a:prstGeom prst="line">
            <a:avLst/>
          </a:prstGeom>
          <a:ln cap="flat" w="19050">
            <a:solidFill>
              <a:srgbClr val="0555DE"/>
            </a:solidFill>
            <a:prstDash val="solid"/>
            <a:headEnd type="none" len="sm" w="sm"/>
            <a:tailEnd type="none" len="sm" w="sm"/>
          </a:ln>
        </p:spPr>
      </p:sp>
      <p:sp>
        <p:nvSpPr>
          <p:cNvPr name="Freeform 4" id="4"/>
          <p:cNvSpPr/>
          <p:nvPr/>
        </p:nvSpPr>
        <p:spPr>
          <a:xfrm flipH="false" flipV="false" rot="0">
            <a:off x="756000" y="756000"/>
            <a:ext cx="432180" cy="504000"/>
          </a:xfrm>
          <a:custGeom>
            <a:avLst/>
            <a:gdLst/>
            <a:ahLst/>
            <a:cxnLst/>
            <a:rect r="r" b="b" t="t" l="l"/>
            <a:pathLst>
              <a:path h="504000" w="432180">
                <a:moveTo>
                  <a:pt x="0" y="0"/>
                </a:moveTo>
                <a:lnTo>
                  <a:pt x="432180" y="0"/>
                </a:lnTo>
                <a:lnTo>
                  <a:pt x="432180" y="504000"/>
                </a:lnTo>
                <a:lnTo>
                  <a:pt x="0" y="504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4419526" y="8674977"/>
            <a:ext cx="3614068" cy="2281381"/>
          </a:xfrm>
          <a:custGeom>
            <a:avLst/>
            <a:gdLst/>
            <a:ahLst/>
            <a:cxnLst/>
            <a:rect r="r" b="b" t="t" l="l"/>
            <a:pathLst>
              <a:path h="2281381" w="3614068">
                <a:moveTo>
                  <a:pt x="3614069" y="0"/>
                </a:moveTo>
                <a:lnTo>
                  <a:pt x="0" y="0"/>
                </a:lnTo>
                <a:lnTo>
                  <a:pt x="0" y="2281381"/>
                </a:lnTo>
                <a:lnTo>
                  <a:pt x="3614069" y="2281381"/>
                </a:lnTo>
                <a:lnTo>
                  <a:pt x="36140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756000" y="3976718"/>
            <a:ext cx="6048000" cy="973455"/>
          </a:xfrm>
          <a:prstGeom prst="rect">
            <a:avLst/>
          </a:prstGeom>
        </p:spPr>
        <p:txBody>
          <a:bodyPr anchor="t" rtlCol="false" tIns="0" lIns="0" bIns="0" rIns="0">
            <a:spAutoFit/>
          </a:bodyPr>
          <a:lstStyle/>
          <a:p>
            <a:pPr algn="l">
              <a:lnSpc>
                <a:spcPts val="7200"/>
              </a:lnSpc>
            </a:pPr>
            <a:r>
              <a:rPr lang="en-US" sz="7200" spc="-331">
                <a:solidFill>
                  <a:srgbClr val="061C4B"/>
                </a:solidFill>
                <a:latin typeface="Aileron Thin"/>
                <a:ea typeface="Aileron Thin"/>
                <a:cs typeface="Aileron Thin"/>
                <a:sym typeface="Aileron Thin"/>
              </a:rPr>
              <a:t>BUSINESS</a:t>
            </a:r>
          </a:p>
        </p:txBody>
      </p:sp>
      <p:sp>
        <p:nvSpPr>
          <p:cNvPr name="TextBox 7" id="7"/>
          <p:cNvSpPr txBox="true"/>
          <p:nvPr/>
        </p:nvSpPr>
        <p:spPr>
          <a:xfrm rot="0">
            <a:off x="756000" y="4741589"/>
            <a:ext cx="6048000" cy="973455"/>
          </a:xfrm>
          <a:prstGeom prst="rect">
            <a:avLst/>
          </a:prstGeom>
        </p:spPr>
        <p:txBody>
          <a:bodyPr anchor="t" rtlCol="false" tIns="0" lIns="0" bIns="0" rIns="0">
            <a:spAutoFit/>
          </a:bodyPr>
          <a:lstStyle/>
          <a:p>
            <a:pPr algn="l">
              <a:lnSpc>
                <a:spcPts val="7200"/>
              </a:lnSpc>
            </a:pPr>
            <a:r>
              <a:rPr lang="en-US" b="true" sz="7200" spc="-331">
                <a:solidFill>
                  <a:srgbClr val="061C4B"/>
                </a:solidFill>
                <a:latin typeface="Aileron Heavy"/>
                <a:ea typeface="Aileron Heavy"/>
                <a:cs typeface="Aileron Heavy"/>
                <a:sym typeface="Aileron Heavy"/>
              </a:rPr>
              <a:t>PROPOSAL</a:t>
            </a:r>
          </a:p>
        </p:txBody>
      </p:sp>
      <p:sp>
        <p:nvSpPr>
          <p:cNvPr name="TextBox 8" id="8"/>
          <p:cNvSpPr txBox="true"/>
          <p:nvPr/>
        </p:nvSpPr>
        <p:spPr>
          <a:xfrm rot="0">
            <a:off x="756000" y="8551587"/>
            <a:ext cx="6048000" cy="351790"/>
          </a:xfrm>
          <a:prstGeom prst="rect">
            <a:avLst/>
          </a:prstGeom>
        </p:spPr>
        <p:txBody>
          <a:bodyPr anchor="t" rtlCol="false" tIns="0" lIns="0" bIns="0" rIns="0">
            <a:spAutoFit/>
          </a:bodyPr>
          <a:lstStyle/>
          <a:p>
            <a:pPr algn="l">
              <a:lnSpc>
                <a:spcPts val="2600"/>
              </a:lnSpc>
            </a:pPr>
            <a:r>
              <a:rPr lang="en-US" sz="2600" spc="-119" b="true">
                <a:solidFill>
                  <a:srgbClr val="061C4B"/>
                </a:solidFill>
                <a:latin typeface="Aileron Bold"/>
                <a:ea typeface="Aileron Bold"/>
                <a:cs typeface="Aileron Bold"/>
                <a:sym typeface="Aileron Bold"/>
              </a:rPr>
              <a:t>Luxe Furniture </a:t>
            </a:r>
          </a:p>
        </p:txBody>
      </p:sp>
      <p:sp>
        <p:nvSpPr>
          <p:cNvPr name="TextBox 9" id="9"/>
          <p:cNvSpPr txBox="true"/>
          <p:nvPr/>
        </p:nvSpPr>
        <p:spPr>
          <a:xfrm rot="0">
            <a:off x="1329268" y="887350"/>
            <a:ext cx="2450732"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Larana &amp; Co</a:t>
            </a:r>
          </a:p>
        </p:txBody>
      </p:sp>
      <p:sp>
        <p:nvSpPr>
          <p:cNvPr name="TextBox 10" id="10"/>
          <p:cNvSpPr txBox="true"/>
          <p:nvPr/>
        </p:nvSpPr>
        <p:spPr>
          <a:xfrm rot="0">
            <a:off x="3780000" y="887350"/>
            <a:ext cx="3024000" cy="269875"/>
          </a:xfrm>
          <a:prstGeom prst="rect">
            <a:avLst/>
          </a:prstGeom>
        </p:spPr>
        <p:txBody>
          <a:bodyPr anchor="t" rtlCol="false" tIns="0" lIns="0" bIns="0" rIns="0">
            <a:spAutoFit/>
          </a:bodyPr>
          <a:lstStyle/>
          <a:p>
            <a:pPr algn="r">
              <a:lnSpc>
                <a:spcPts val="2000"/>
              </a:lnSpc>
            </a:pPr>
            <a:r>
              <a:rPr lang="en-US" b="true" sz="2000" spc="-92">
                <a:solidFill>
                  <a:srgbClr val="061C4B"/>
                </a:solidFill>
                <a:latin typeface="Aileron Bold"/>
                <a:ea typeface="Aileron Bold"/>
                <a:cs typeface="Aileron Bold"/>
                <a:sym typeface="Aileron Bold"/>
              </a:rPr>
              <a:t>Nov 2030</a:t>
            </a:r>
          </a:p>
        </p:txBody>
      </p:sp>
      <p:sp>
        <p:nvSpPr>
          <p:cNvPr name="TextBox 11" id="11"/>
          <p:cNvSpPr txBox="true"/>
          <p:nvPr/>
        </p:nvSpPr>
        <p:spPr>
          <a:xfrm rot="0">
            <a:off x="756000" y="8865911"/>
            <a:ext cx="6048000" cy="269875"/>
          </a:xfrm>
          <a:prstGeom prst="rect">
            <a:avLst/>
          </a:prstGeom>
        </p:spPr>
        <p:txBody>
          <a:bodyPr anchor="t" rtlCol="false" tIns="0" lIns="0" bIns="0" rIns="0">
            <a:spAutoFit/>
          </a:bodyPr>
          <a:lstStyle/>
          <a:p>
            <a:pPr algn="l">
              <a:lnSpc>
                <a:spcPts val="2000"/>
              </a:lnSpc>
            </a:pPr>
            <a:r>
              <a:rPr lang="en-US" sz="2000" spc="-92">
                <a:solidFill>
                  <a:srgbClr val="0555DE"/>
                </a:solidFill>
                <a:latin typeface="Aileron"/>
                <a:ea typeface="Aileron"/>
                <a:cs typeface="Aileron"/>
                <a:sym typeface="Aileron"/>
              </a:rPr>
              <a:t>Elevate Your Space With Style</a:t>
            </a:r>
          </a:p>
        </p:txBody>
      </p:sp>
      <p:sp>
        <p:nvSpPr>
          <p:cNvPr name="TextBox 12" id="12"/>
          <p:cNvSpPr txBox="true"/>
          <p:nvPr/>
        </p:nvSpPr>
        <p:spPr>
          <a:xfrm rot="0">
            <a:off x="756000" y="9723910"/>
            <a:ext cx="6048000" cy="212090"/>
          </a:xfrm>
          <a:prstGeom prst="rect">
            <a:avLst/>
          </a:prstGeom>
        </p:spPr>
        <p:txBody>
          <a:bodyPr anchor="t" rtlCol="false" tIns="0" lIns="0" bIns="0" rIns="0">
            <a:spAutoFit/>
          </a:bodyPr>
          <a:lstStyle/>
          <a:p>
            <a:pPr algn="l">
              <a:lnSpc>
                <a:spcPts val="1599"/>
              </a:lnSpc>
            </a:pPr>
            <a:r>
              <a:rPr lang="en-US" sz="1599" spc="-41">
                <a:solidFill>
                  <a:srgbClr val="061C4B"/>
                </a:solidFill>
                <a:latin typeface="Aileron"/>
                <a:ea typeface="Aileron"/>
                <a:cs typeface="Aileron"/>
                <a:sym typeface="Aileron"/>
              </a:rPr>
              <a:t>www.reallygreatsite.com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22226" t="-1069" r="-22226" b="-1069"/>
            </a:stretch>
          </a:blipFill>
        </p:spPr>
      </p:sp>
      <p:sp>
        <p:nvSpPr>
          <p:cNvPr name="Freeform 3" id="3"/>
          <p:cNvSpPr/>
          <p:nvPr/>
        </p:nvSpPr>
        <p:spPr>
          <a:xfrm flipH="false" flipV="false" rot="0">
            <a:off x="756000" y="756000"/>
            <a:ext cx="432180" cy="504000"/>
          </a:xfrm>
          <a:custGeom>
            <a:avLst/>
            <a:gdLst/>
            <a:ahLst/>
            <a:cxnLst/>
            <a:rect r="r" b="b" t="t" l="l"/>
            <a:pathLst>
              <a:path h="504000" w="432180">
                <a:moveTo>
                  <a:pt x="0" y="0"/>
                </a:moveTo>
                <a:lnTo>
                  <a:pt x="432180" y="0"/>
                </a:lnTo>
                <a:lnTo>
                  <a:pt x="432180" y="504000"/>
                </a:lnTo>
                <a:lnTo>
                  <a:pt x="0" y="504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419526" y="8674977"/>
            <a:ext cx="3614068" cy="2281381"/>
          </a:xfrm>
          <a:custGeom>
            <a:avLst/>
            <a:gdLst/>
            <a:ahLst/>
            <a:cxnLst/>
            <a:rect r="r" b="b" t="t" l="l"/>
            <a:pathLst>
              <a:path h="2281381" w="3614068">
                <a:moveTo>
                  <a:pt x="3614069" y="0"/>
                </a:moveTo>
                <a:lnTo>
                  <a:pt x="0" y="0"/>
                </a:lnTo>
                <a:lnTo>
                  <a:pt x="0" y="2281381"/>
                </a:lnTo>
                <a:lnTo>
                  <a:pt x="3614069" y="2281381"/>
                </a:lnTo>
                <a:lnTo>
                  <a:pt x="36140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756000" y="3809698"/>
            <a:ext cx="720000" cy="7200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7" id="7"/>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grpSp>
        <p:nvGrpSpPr>
          <p:cNvPr name="Group 8" id="8"/>
          <p:cNvGrpSpPr/>
          <p:nvPr/>
        </p:nvGrpSpPr>
        <p:grpSpPr>
          <a:xfrm rot="0">
            <a:off x="3960000" y="3809698"/>
            <a:ext cx="720000" cy="7200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10" id="10"/>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sp>
        <p:nvSpPr>
          <p:cNvPr name="Freeform 11" id="11"/>
          <p:cNvSpPr/>
          <p:nvPr/>
        </p:nvSpPr>
        <p:spPr>
          <a:xfrm flipH="false" flipV="false" rot="0">
            <a:off x="935549" y="3989698"/>
            <a:ext cx="360902" cy="360000"/>
          </a:xfrm>
          <a:custGeom>
            <a:avLst/>
            <a:gdLst/>
            <a:ahLst/>
            <a:cxnLst/>
            <a:rect r="r" b="b" t="t" l="l"/>
            <a:pathLst>
              <a:path h="360000" w="360902">
                <a:moveTo>
                  <a:pt x="0" y="0"/>
                </a:moveTo>
                <a:lnTo>
                  <a:pt x="360902" y="0"/>
                </a:lnTo>
                <a:lnTo>
                  <a:pt x="360902" y="360000"/>
                </a:lnTo>
                <a:lnTo>
                  <a:pt x="0" y="3600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4151025" y="3989698"/>
            <a:ext cx="337950" cy="360000"/>
          </a:xfrm>
          <a:custGeom>
            <a:avLst/>
            <a:gdLst/>
            <a:ahLst/>
            <a:cxnLst/>
            <a:rect r="r" b="b" t="t" l="l"/>
            <a:pathLst>
              <a:path h="360000" w="337950">
                <a:moveTo>
                  <a:pt x="0" y="0"/>
                </a:moveTo>
                <a:lnTo>
                  <a:pt x="337950" y="0"/>
                </a:lnTo>
                <a:lnTo>
                  <a:pt x="337950" y="360000"/>
                </a:lnTo>
                <a:lnTo>
                  <a:pt x="0" y="3600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3" id="13"/>
          <p:cNvSpPr txBox="true"/>
          <p:nvPr/>
        </p:nvSpPr>
        <p:spPr>
          <a:xfrm rot="0">
            <a:off x="756000" y="1728471"/>
            <a:ext cx="6048000" cy="973455"/>
          </a:xfrm>
          <a:prstGeom prst="rect">
            <a:avLst/>
          </a:prstGeom>
        </p:spPr>
        <p:txBody>
          <a:bodyPr anchor="t" rtlCol="false" tIns="0" lIns="0" bIns="0" rIns="0">
            <a:spAutoFit/>
          </a:bodyPr>
          <a:lstStyle/>
          <a:p>
            <a:pPr algn="l">
              <a:lnSpc>
                <a:spcPts val="7200"/>
              </a:lnSpc>
            </a:pPr>
            <a:r>
              <a:rPr lang="en-US" sz="7200" spc="-331">
                <a:solidFill>
                  <a:srgbClr val="061C4B"/>
                </a:solidFill>
                <a:latin typeface="Aileron Thin"/>
                <a:ea typeface="Aileron Thin"/>
                <a:cs typeface="Aileron Thin"/>
                <a:sym typeface="Aileron Thin"/>
              </a:rPr>
              <a:t>MARKET</a:t>
            </a:r>
          </a:p>
        </p:txBody>
      </p:sp>
      <p:sp>
        <p:nvSpPr>
          <p:cNvPr name="TextBox 14" id="14"/>
          <p:cNvSpPr txBox="true"/>
          <p:nvPr/>
        </p:nvSpPr>
        <p:spPr>
          <a:xfrm rot="0">
            <a:off x="756000" y="2493343"/>
            <a:ext cx="6048000" cy="973455"/>
          </a:xfrm>
          <a:prstGeom prst="rect">
            <a:avLst/>
          </a:prstGeom>
        </p:spPr>
        <p:txBody>
          <a:bodyPr anchor="t" rtlCol="false" tIns="0" lIns="0" bIns="0" rIns="0">
            <a:spAutoFit/>
          </a:bodyPr>
          <a:lstStyle/>
          <a:p>
            <a:pPr algn="l">
              <a:lnSpc>
                <a:spcPts val="7200"/>
              </a:lnSpc>
            </a:pPr>
            <a:r>
              <a:rPr lang="en-US" b="true" sz="7200" spc="-331">
                <a:solidFill>
                  <a:srgbClr val="061C4B"/>
                </a:solidFill>
                <a:latin typeface="Aileron Heavy"/>
                <a:ea typeface="Aileron Heavy"/>
                <a:cs typeface="Aileron Heavy"/>
                <a:sym typeface="Aileron Heavy"/>
              </a:rPr>
              <a:t>ANALYSIS</a:t>
            </a:r>
          </a:p>
        </p:txBody>
      </p:sp>
      <p:sp>
        <p:nvSpPr>
          <p:cNvPr name="TextBox 15" id="15"/>
          <p:cNvSpPr txBox="true"/>
          <p:nvPr/>
        </p:nvSpPr>
        <p:spPr>
          <a:xfrm rot="0">
            <a:off x="756000" y="46344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Target Market:</a:t>
            </a:r>
          </a:p>
        </p:txBody>
      </p:sp>
      <p:sp>
        <p:nvSpPr>
          <p:cNvPr name="TextBox 16" id="16"/>
          <p:cNvSpPr txBox="true"/>
          <p:nvPr/>
        </p:nvSpPr>
        <p:spPr>
          <a:xfrm rot="0">
            <a:off x="3960000" y="46344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Competitive Advantage:</a:t>
            </a:r>
          </a:p>
        </p:txBody>
      </p:sp>
      <p:sp>
        <p:nvSpPr>
          <p:cNvPr name="TextBox 17" id="17"/>
          <p:cNvSpPr txBox="true"/>
          <p:nvPr/>
        </p:nvSpPr>
        <p:spPr>
          <a:xfrm rot="0">
            <a:off x="1329268" y="887350"/>
            <a:ext cx="2450732"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Larana &amp; Co</a:t>
            </a:r>
          </a:p>
        </p:txBody>
      </p:sp>
      <p:sp>
        <p:nvSpPr>
          <p:cNvPr name="TextBox 18" id="18"/>
          <p:cNvSpPr txBox="true"/>
          <p:nvPr/>
        </p:nvSpPr>
        <p:spPr>
          <a:xfrm rot="0">
            <a:off x="3780000" y="887350"/>
            <a:ext cx="3024000" cy="269875"/>
          </a:xfrm>
          <a:prstGeom prst="rect">
            <a:avLst/>
          </a:prstGeom>
        </p:spPr>
        <p:txBody>
          <a:bodyPr anchor="t" rtlCol="false" tIns="0" lIns="0" bIns="0" rIns="0">
            <a:spAutoFit/>
          </a:bodyPr>
          <a:lstStyle/>
          <a:p>
            <a:pPr algn="r">
              <a:lnSpc>
                <a:spcPts val="2000"/>
              </a:lnSpc>
            </a:pPr>
            <a:r>
              <a:rPr lang="en-US" b="true" sz="2000" spc="-92">
                <a:solidFill>
                  <a:srgbClr val="061C4B"/>
                </a:solidFill>
                <a:latin typeface="Aileron Bold"/>
                <a:ea typeface="Aileron Bold"/>
                <a:cs typeface="Aileron Bold"/>
                <a:sym typeface="Aileron Bold"/>
              </a:rPr>
              <a:t>Nov 2030</a:t>
            </a:r>
          </a:p>
        </p:txBody>
      </p:sp>
      <p:sp>
        <p:nvSpPr>
          <p:cNvPr name="TextBox 19" id="19"/>
          <p:cNvSpPr txBox="true"/>
          <p:nvPr/>
        </p:nvSpPr>
        <p:spPr>
          <a:xfrm rot="0">
            <a:off x="756000" y="4973396"/>
            <a:ext cx="2844000" cy="914400"/>
          </a:xfrm>
          <a:prstGeom prst="rect">
            <a:avLst/>
          </a:prstGeom>
        </p:spPr>
        <p:txBody>
          <a:bodyPr anchor="t" rtlCol="false" tIns="0" lIns="0" bIns="0" rIns="0">
            <a:spAutoFit/>
          </a:bodyPr>
          <a:lstStyle/>
          <a:p>
            <a:pPr algn="l" marL="259082" indent="-129541" lvl="1">
              <a:lnSpc>
                <a:spcPts val="1440"/>
              </a:lnSpc>
              <a:buFont typeface="Arial"/>
              <a:buChar char="•"/>
            </a:pPr>
            <a:r>
              <a:rPr lang="en-US" sz="1200" spc="-31">
                <a:solidFill>
                  <a:srgbClr val="061C4B"/>
                </a:solidFill>
                <a:latin typeface="Aileron"/>
                <a:ea typeface="Aileron"/>
                <a:cs typeface="Aileron"/>
                <a:sym typeface="Aileron"/>
              </a:rPr>
              <a:t>Young professionals (25-45 years old)</a:t>
            </a:r>
          </a:p>
          <a:p>
            <a:pPr algn="l" marL="259082" indent="-129541" lvl="1">
              <a:lnSpc>
                <a:spcPts val="1440"/>
              </a:lnSpc>
              <a:buFont typeface="Arial"/>
              <a:buChar char="•"/>
            </a:pPr>
            <a:r>
              <a:rPr lang="en-US" sz="1200" spc="-31">
                <a:solidFill>
                  <a:srgbClr val="061C4B"/>
                </a:solidFill>
                <a:latin typeface="Aileron"/>
                <a:ea typeface="Aileron"/>
                <a:cs typeface="Aileron"/>
                <a:sym typeface="Aileron"/>
              </a:rPr>
              <a:t>Homeowners seeking premium furniture</a:t>
            </a:r>
          </a:p>
          <a:p>
            <a:pPr algn="l" marL="259082" indent="-129541" lvl="1">
              <a:lnSpc>
                <a:spcPts val="1440"/>
              </a:lnSpc>
              <a:buFont typeface="Arial"/>
              <a:buChar char="•"/>
            </a:pPr>
            <a:r>
              <a:rPr lang="en-US" sz="1200" spc="-31">
                <a:solidFill>
                  <a:srgbClr val="061C4B"/>
                </a:solidFill>
                <a:latin typeface="Aileron"/>
                <a:ea typeface="Aileron"/>
                <a:cs typeface="Aileron"/>
                <a:sym typeface="Aileron"/>
              </a:rPr>
              <a:t>Businesses &amp; offices needing quality furnishings</a:t>
            </a:r>
          </a:p>
        </p:txBody>
      </p:sp>
      <p:sp>
        <p:nvSpPr>
          <p:cNvPr name="TextBox 20" id="20"/>
          <p:cNvSpPr txBox="true"/>
          <p:nvPr/>
        </p:nvSpPr>
        <p:spPr>
          <a:xfrm rot="0">
            <a:off x="756000" y="6230863"/>
            <a:ext cx="6048000" cy="733425"/>
          </a:xfrm>
          <a:prstGeom prst="rect">
            <a:avLst/>
          </a:prstGeom>
        </p:spPr>
        <p:txBody>
          <a:bodyPr anchor="t" rtlCol="false" tIns="0" lIns="0" bIns="0" rIns="0">
            <a:spAutoFit/>
          </a:bodyPr>
          <a:lstStyle/>
          <a:p>
            <a:pPr algn="just">
              <a:lnSpc>
                <a:spcPts val="1440"/>
              </a:lnSpc>
            </a:pPr>
            <a:r>
              <a:rPr lang="en-US" sz="1200" spc="-31">
                <a:solidFill>
                  <a:srgbClr val="061C4B"/>
                </a:solidFill>
                <a:latin typeface="Aileron"/>
                <a:ea typeface="Aileron"/>
                <a:cs typeface="Aileron"/>
                <a:sym typeface="Aileron"/>
              </a:rPr>
              <a:t>Lorem ipsum odor amet, consectetuer adipiscing elit. Orci tempus porttitor nulla cras ut fringilla. Ex turpis posuere magnis ornare habitant elementum. Erat viverra vestibulum mus ut turpis maecenas dictum. Hendrerit consequat porta, mauris velit efficitur taciti eu arcu. Sapien aliquam pharetra vulputate adipiscing ante duis consectetur a.</a:t>
            </a:r>
          </a:p>
        </p:txBody>
      </p:sp>
      <p:sp>
        <p:nvSpPr>
          <p:cNvPr name="TextBox 21" id="21"/>
          <p:cNvSpPr txBox="true"/>
          <p:nvPr/>
        </p:nvSpPr>
        <p:spPr>
          <a:xfrm rot="0">
            <a:off x="3960000" y="4973396"/>
            <a:ext cx="2844000" cy="733425"/>
          </a:xfrm>
          <a:prstGeom prst="rect">
            <a:avLst/>
          </a:prstGeom>
        </p:spPr>
        <p:txBody>
          <a:bodyPr anchor="t" rtlCol="false" tIns="0" lIns="0" bIns="0" rIns="0">
            <a:spAutoFit/>
          </a:bodyPr>
          <a:lstStyle/>
          <a:p>
            <a:pPr algn="l" marL="259082" indent="-129541" lvl="1">
              <a:lnSpc>
                <a:spcPts val="1440"/>
              </a:lnSpc>
              <a:buFont typeface="Arial"/>
              <a:buChar char="•"/>
            </a:pPr>
            <a:r>
              <a:rPr lang="en-US" sz="1200" spc="-31">
                <a:solidFill>
                  <a:srgbClr val="061C4B"/>
                </a:solidFill>
                <a:latin typeface="Aileron"/>
                <a:ea typeface="Aileron"/>
                <a:cs typeface="Aileron"/>
                <a:sym typeface="Aileron"/>
              </a:rPr>
              <a:t>Exclusive, customizable designs</a:t>
            </a:r>
          </a:p>
          <a:p>
            <a:pPr algn="l" marL="259082" indent="-129541" lvl="1">
              <a:lnSpc>
                <a:spcPts val="1440"/>
              </a:lnSpc>
              <a:buFont typeface="Arial"/>
              <a:buChar char="•"/>
            </a:pPr>
            <a:r>
              <a:rPr lang="en-US" sz="1200" spc="-31">
                <a:solidFill>
                  <a:srgbClr val="061C4B"/>
                </a:solidFill>
                <a:latin typeface="Aileron"/>
                <a:ea typeface="Aileron"/>
                <a:cs typeface="Aileron"/>
                <a:sym typeface="Aileron"/>
              </a:rPr>
              <a:t>Eco-friendly &amp; ethically sourced materials</a:t>
            </a:r>
          </a:p>
          <a:p>
            <a:pPr algn="l" marL="259082" indent="-129541" lvl="1">
              <a:lnSpc>
                <a:spcPts val="1440"/>
              </a:lnSpc>
              <a:buFont typeface="Arial"/>
              <a:buChar char="•"/>
            </a:pPr>
            <a:r>
              <a:rPr lang="en-US" sz="1200" spc="-31">
                <a:solidFill>
                  <a:srgbClr val="061C4B"/>
                </a:solidFill>
                <a:latin typeface="Aileron"/>
                <a:ea typeface="Aileron"/>
                <a:cs typeface="Aileron"/>
                <a:sym typeface="Aileron"/>
              </a:rPr>
              <a:t>Personalized customer service</a:t>
            </a:r>
          </a:p>
        </p:txBody>
      </p:sp>
      <p:sp>
        <p:nvSpPr>
          <p:cNvPr name="TextBox 22" id="22"/>
          <p:cNvSpPr txBox="true"/>
          <p:nvPr/>
        </p:nvSpPr>
        <p:spPr>
          <a:xfrm rot="0">
            <a:off x="756000" y="9723910"/>
            <a:ext cx="6048000" cy="212090"/>
          </a:xfrm>
          <a:prstGeom prst="rect">
            <a:avLst/>
          </a:prstGeom>
        </p:spPr>
        <p:txBody>
          <a:bodyPr anchor="t" rtlCol="false" tIns="0" lIns="0" bIns="0" rIns="0">
            <a:spAutoFit/>
          </a:bodyPr>
          <a:lstStyle/>
          <a:p>
            <a:pPr algn="l">
              <a:lnSpc>
                <a:spcPts val="1599"/>
              </a:lnSpc>
            </a:pPr>
            <a:r>
              <a:rPr lang="en-US" sz="1599" spc="-41">
                <a:solidFill>
                  <a:srgbClr val="061C4B"/>
                </a:solidFill>
                <a:latin typeface="Aileron"/>
                <a:ea typeface="Aileron"/>
                <a:cs typeface="Aileron"/>
                <a:sym typeface="Aileron"/>
              </a:rPr>
              <a:t>www.reallygreatsite.com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22226" t="-1069" r="-22226" b="-1069"/>
            </a:stretch>
          </a:blipFill>
        </p:spPr>
      </p:sp>
      <p:sp>
        <p:nvSpPr>
          <p:cNvPr name="Freeform 3" id="3"/>
          <p:cNvSpPr/>
          <p:nvPr/>
        </p:nvSpPr>
        <p:spPr>
          <a:xfrm flipH="false" flipV="false" rot="0">
            <a:off x="756000" y="756000"/>
            <a:ext cx="432180" cy="504000"/>
          </a:xfrm>
          <a:custGeom>
            <a:avLst/>
            <a:gdLst/>
            <a:ahLst/>
            <a:cxnLst/>
            <a:rect r="r" b="b" t="t" l="l"/>
            <a:pathLst>
              <a:path h="504000" w="432180">
                <a:moveTo>
                  <a:pt x="0" y="0"/>
                </a:moveTo>
                <a:lnTo>
                  <a:pt x="432180" y="0"/>
                </a:lnTo>
                <a:lnTo>
                  <a:pt x="432180" y="504000"/>
                </a:lnTo>
                <a:lnTo>
                  <a:pt x="0" y="504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419526" y="8674977"/>
            <a:ext cx="3614068" cy="2281381"/>
          </a:xfrm>
          <a:custGeom>
            <a:avLst/>
            <a:gdLst/>
            <a:ahLst/>
            <a:cxnLst/>
            <a:rect r="r" b="b" t="t" l="l"/>
            <a:pathLst>
              <a:path h="2281381" w="3614068">
                <a:moveTo>
                  <a:pt x="3614069" y="0"/>
                </a:moveTo>
                <a:lnTo>
                  <a:pt x="0" y="0"/>
                </a:lnTo>
                <a:lnTo>
                  <a:pt x="0" y="2281381"/>
                </a:lnTo>
                <a:lnTo>
                  <a:pt x="3614069" y="2281381"/>
                </a:lnTo>
                <a:lnTo>
                  <a:pt x="36140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756000" y="3809698"/>
            <a:ext cx="720000" cy="7200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7" id="7"/>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grpSp>
        <p:nvGrpSpPr>
          <p:cNvPr name="Group 8" id="8"/>
          <p:cNvGrpSpPr/>
          <p:nvPr/>
        </p:nvGrpSpPr>
        <p:grpSpPr>
          <a:xfrm rot="0">
            <a:off x="3960000" y="3809698"/>
            <a:ext cx="720000" cy="7200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10" id="10"/>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sp>
        <p:nvSpPr>
          <p:cNvPr name="Freeform 11" id="11"/>
          <p:cNvSpPr/>
          <p:nvPr/>
        </p:nvSpPr>
        <p:spPr>
          <a:xfrm flipH="false" flipV="false" rot="0">
            <a:off x="957825" y="3989698"/>
            <a:ext cx="316350" cy="360000"/>
          </a:xfrm>
          <a:custGeom>
            <a:avLst/>
            <a:gdLst/>
            <a:ahLst/>
            <a:cxnLst/>
            <a:rect r="r" b="b" t="t" l="l"/>
            <a:pathLst>
              <a:path h="360000" w="316350">
                <a:moveTo>
                  <a:pt x="0" y="0"/>
                </a:moveTo>
                <a:lnTo>
                  <a:pt x="316350" y="0"/>
                </a:lnTo>
                <a:lnTo>
                  <a:pt x="316350" y="360000"/>
                </a:lnTo>
                <a:lnTo>
                  <a:pt x="0" y="3600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4181850" y="3989698"/>
            <a:ext cx="276300" cy="360000"/>
          </a:xfrm>
          <a:custGeom>
            <a:avLst/>
            <a:gdLst/>
            <a:ahLst/>
            <a:cxnLst/>
            <a:rect r="r" b="b" t="t" l="l"/>
            <a:pathLst>
              <a:path h="360000" w="276300">
                <a:moveTo>
                  <a:pt x="0" y="0"/>
                </a:moveTo>
                <a:lnTo>
                  <a:pt x="276300" y="0"/>
                </a:lnTo>
                <a:lnTo>
                  <a:pt x="276300" y="360000"/>
                </a:lnTo>
                <a:lnTo>
                  <a:pt x="0" y="3600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3" id="13"/>
          <p:cNvSpPr txBox="true"/>
          <p:nvPr/>
        </p:nvSpPr>
        <p:spPr>
          <a:xfrm rot="0">
            <a:off x="756000" y="1728471"/>
            <a:ext cx="6048000" cy="973455"/>
          </a:xfrm>
          <a:prstGeom prst="rect">
            <a:avLst/>
          </a:prstGeom>
        </p:spPr>
        <p:txBody>
          <a:bodyPr anchor="t" rtlCol="false" tIns="0" lIns="0" bIns="0" rIns="0">
            <a:spAutoFit/>
          </a:bodyPr>
          <a:lstStyle/>
          <a:p>
            <a:pPr algn="l">
              <a:lnSpc>
                <a:spcPts val="7200"/>
              </a:lnSpc>
            </a:pPr>
            <a:r>
              <a:rPr lang="en-US" sz="7200" spc="-331">
                <a:solidFill>
                  <a:srgbClr val="061C4B"/>
                </a:solidFill>
                <a:latin typeface="Aileron Thin"/>
                <a:ea typeface="Aileron Thin"/>
                <a:cs typeface="Aileron Thin"/>
                <a:sym typeface="Aileron Thin"/>
              </a:rPr>
              <a:t>PRODUCTS</a:t>
            </a:r>
          </a:p>
        </p:txBody>
      </p:sp>
      <p:sp>
        <p:nvSpPr>
          <p:cNvPr name="TextBox 14" id="14"/>
          <p:cNvSpPr txBox="true"/>
          <p:nvPr/>
        </p:nvSpPr>
        <p:spPr>
          <a:xfrm rot="0">
            <a:off x="756000" y="2493343"/>
            <a:ext cx="6048000" cy="973455"/>
          </a:xfrm>
          <a:prstGeom prst="rect">
            <a:avLst/>
          </a:prstGeom>
        </p:spPr>
        <p:txBody>
          <a:bodyPr anchor="t" rtlCol="false" tIns="0" lIns="0" bIns="0" rIns="0">
            <a:spAutoFit/>
          </a:bodyPr>
          <a:lstStyle/>
          <a:p>
            <a:pPr algn="l">
              <a:lnSpc>
                <a:spcPts val="7200"/>
              </a:lnSpc>
            </a:pPr>
            <a:r>
              <a:rPr lang="en-US" b="true" sz="7200" spc="-331">
                <a:solidFill>
                  <a:srgbClr val="061C4B"/>
                </a:solidFill>
                <a:latin typeface="Aileron Heavy"/>
                <a:ea typeface="Aileron Heavy"/>
                <a:cs typeface="Aileron Heavy"/>
                <a:sym typeface="Aileron Heavy"/>
              </a:rPr>
              <a:t>&amp; SERVICES</a:t>
            </a:r>
          </a:p>
        </p:txBody>
      </p:sp>
      <p:sp>
        <p:nvSpPr>
          <p:cNvPr name="TextBox 15" id="15"/>
          <p:cNvSpPr txBox="true"/>
          <p:nvPr/>
        </p:nvSpPr>
        <p:spPr>
          <a:xfrm rot="0">
            <a:off x="756000" y="46344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Product Categories:</a:t>
            </a:r>
          </a:p>
        </p:txBody>
      </p:sp>
      <p:sp>
        <p:nvSpPr>
          <p:cNvPr name="TextBox 16" id="16"/>
          <p:cNvSpPr txBox="true"/>
          <p:nvPr/>
        </p:nvSpPr>
        <p:spPr>
          <a:xfrm rot="0">
            <a:off x="3960000" y="46344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Additional Services:</a:t>
            </a:r>
          </a:p>
        </p:txBody>
      </p:sp>
      <p:sp>
        <p:nvSpPr>
          <p:cNvPr name="TextBox 17" id="17"/>
          <p:cNvSpPr txBox="true"/>
          <p:nvPr/>
        </p:nvSpPr>
        <p:spPr>
          <a:xfrm rot="0">
            <a:off x="1329268" y="887350"/>
            <a:ext cx="2450732"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Larana &amp; Co</a:t>
            </a:r>
          </a:p>
        </p:txBody>
      </p:sp>
      <p:sp>
        <p:nvSpPr>
          <p:cNvPr name="TextBox 18" id="18"/>
          <p:cNvSpPr txBox="true"/>
          <p:nvPr/>
        </p:nvSpPr>
        <p:spPr>
          <a:xfrm rot="0">
            <a:off x="3780000" y="887350"/>
            <a:ext cx="3024000" cy="269875"/>
          </a:xfrm>
          <a:prstGeom prst="rect">
            <a:avLst/>
          </a:prstGeom>
        </p:spPr>
        <p:txBody>
          <a:bodyPr anchor="t" rtlCol="false" tIns="0" lIns="0" bIns="0" rIns="0">
            <a:spAutoFit/>
          </a:bodyPr>
          <a:lstStyle/>
          <a:p>
            <a:pPr algn="r">
              <a:lnSpc>
                <a:spcPts val="2000"/>
              </a:lnSpc>
            </a:pPr>
            <a:r>
              <a:rPr lang="en-US" b="true" sz="2000" spc="-92">
                <a:solidFill>
                  <a:srgbClr val="061C4B"/>
                </a:solidFill>
                <a:latin typeface="Aileron Bold"/>
                <a:ea typeface="Aileron Bold"/>
                <a:cs typeface="Aileron Bold"/>
                <a:sym typeface="Aileron Bold"/>
              </a:rPr>
              <a:t>Nov 2030</a:t>
            </a:r>
          </a:p>
        </p:txBody>
      </p:sp>
      <p:sp>
        <p:nvSpPr>
          <p:cNvPr name="TextBox 19" id="19"/>
          <p:cNvSpPr txBox="true"/>
          <p:nvPr/>
        </p:nvSpPr>
        <p:spPr>
          <a:xfrm rot="0">
            <a:off x="1127179" y="4983653"/>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Living Room:</a:t>
            </a:r>
          </a:p>
        </p:txBody>
      </p:sp>
      <p:sp>
        <p:nvSpPr>
          <p:cNvPr name="TextBox 20" id="20"/>
          <p:cNvSpPr txBox="true"/>
          <p:nvPr/>
        </p:nvSpPr>
        <p:spPr>
          <a:xfrm rot="0">
            <a:off x="4331179" y="4983653"/>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Custom furniture design</a:t>
            </a:r>
          </a:p>
        </p:txBody>
      </p:sp>
      <p:sp>
        <p:nvSpPr>
          <p:cNvPr name="TextBox 21" id="21"/>
          <p:cNvSpPr txBox="true"/>
          <p:nvPr/>
        </p:nvSpPr>
        <p:spPr>
          <a:xfrm rot="0">
            <a:off x="1127179" y="5195030"/>
            <a:ext cx="24728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Sofas, coffee tables, TV stands</a:t>
            </a:r>
          </a:p>
        </p:txBody>
      </p:sp>
      <p:sp>
        <p:nvSpPr>
          <p:cNvPr name="TextBox 22" id="22"/>
          <p:cNvSpPr txBox="true"/>
          <p:nvPr/>
        </p:nvSpPr>
        <p:spPr>
          <a:xfrm rot="0">
            <a:off x="4331179" y="5195030"/>
            <a:ext cx="24728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Lorem ipsum odor amet.</a:t>
            </a:r>
          </a:p>
        </p:txBody>
      </p:sp>
      <p:sp>
        <p:nvSpPr>
          <p:cNvPr name="Freeform 23" id="23"/>
          <p:cNvSpPr/>
          <p:nvPr/>
        </p:nvSpPr>
        <p:spPr>
          <a:xfrm flipH="false" flipV="false" rot="0">
            <a:off x="756000" y="494034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4" id="24"/>
          <p:cNvSpPr/>
          <p:nvPr/>
        </p:nvSpPr>
        <p:spPr>
          <a:xfrm flipH="false" flipV="false" rot="0">
            <a:off x="3960000" y="494034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5" id="25"/>
          <p:cNvSpPr txBox="true"/>
          <p:nvPr/>
        </p:nvSpPr>
        <p:spPr>
          <a:xfrm rot="0">
            <a:off x="1127179" y="5505035"/>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Bedroom:</a:t>
            </a:r>
          </a:p>
        </p:txBody>
      </p:sp>
      <p:sp>
        <p:nvSpPr>
          <p:cNvPr name="TextBox 26" id="26"/>
          <p:cNvSpPr txBox="true"/>
          <p:nvPr/>
        </p:nvSpPr>
        <p:spPr>
          <a:xfrm rot="0">
            <a:off x="4331179" y="5505035"/>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Interior styling consultation</a:t>
            </a:r>
          </a:p>
        </p:txBody>
      </p:sp>
      <p:sp>
        <p:nvSpPr>
          <p:cNvPr name="TextBox 27" id="27"/>
          <p:cNvSpPr txBox="true"/>
          <p:nvPr/>
        </p:nvSpPr>
        <p:spPr>
          <a:xfrm rot="0">
            <a:off x="1127179" y="5716412"/>
            <a:ext cx="24728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Beds, wardrobes, bedside tables</a:t>
            </a:r>
          </a:p>
        </p:txBody>
      </p:sp>
      <p:sp>
        <p:nvSpPr>
          <p:cNvPr name="TextBox 28" id="28"/>
          <p:cNvSpPr txBox="true"/>
          <p:nvPr/>
        </p:nvSpPr>
        <p:spPr>
          <a:xfrm rot="0">
            <a:off x="4331179" y="5716412"/>
            <a:ext cx="24728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Lorem ipsum odor amet.</a:t>
            </a:r>
          </a:p>
        </p:txBody>
      </p:sp>
      <p:sp>
        <p:nvSpPr>
          <p:cNvPr name="Freeform 29" id="29"/>
          <p:cNvSpPr/>
          <p:nvPr/>
        </p:nvSpPr>
        <p:spPr>
          <a:xfrm flipH="false" flipV="false" rot="0">
            <a:off x="756000" y="5461730"/>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0" id="30"/>
          <p:cNvSpPr/>
          <p:nvPr/>
        </p:nvSpPr>
        <p:spPr>
          <a:xfrm flipH="false" flipV="false" rot="0">
            <a:off x="3960000" y="5461730"/>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1" id="31"/>
          <p:cNvSpPr txBox="true"/>
          <p:nvPr/>
        </p:nvSpPr>
        <p:spPr>
          <a:xfrm rot="0">
            <a:off x="1127179" y="6026417"/>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Office:</a:t>
            </a:r>
          </a:p>
        </p:txBody>
      </p:sp>
      <p:sp>
        <p:nvSpPr>
          <p:cNvPr name="TextBox 32" id="32"/>
          <p:cNvSpPr txBox="true"/>
          <p:nvPr/>
        </p:nvSpPr>
        <p:spPr>
          <a:xfrm rot="0">
            <a:off x="4331179" y="6026417"/>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White-glove delivery &amp; assembly</a:t>
            </a:r>
          </a:p>
        </p:txBody>
      </p:sp>
      <p:sp>
        <p:nvSpPr>
          <p:cNvPr name="TextBox 33" id="33"/>
          <p:cNvSpPr txBox="true"/>
          <p:nvPr/>
        </p:nvSpPr>
        <p:spPr>
          <a:xfrm rot="0">
            <a:off x="1127179" y="6237794"/>
            <a:ext cx="2472821" cy="371475"/>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Desks, ergonomic chairs, storage solutions</a:t>
            </a:r>
          </a:p>
        </p:txBody>
      </p:sp>
      <p:sp>
        <p:nvSpPr>
          <p:cNvPr name="TextBox 34" id="34"/>
          <p:cNvSpPr txBox="true"/>
          <p:nvPr/>
        </p:nvSpPr>
        <p:spPr>
          <a:xfrm rot="0">
            <a:off x="4331179" y="6237794"/>
            <a:ext cx="24728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Lorem ipsum odor amet.</a:t>
            </a:r>
          </a:p>
        </p:txBody>
      </p:sp>
      <p:sp>
        <p:nvSpPr>
          <p:cNvPr name="Freeform 35" id="35"/>
          <p:cNvSpPr/>
          <p:nvPr/>
        </p:nvSpPr>
        <p:spPr>
          <a:xfrm flipH="false" flipV="false" rot="0">
            <a:off x="756000" y="5983112"/>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6" id="36"/>
          <p:cNvSpPr/>
          <p:nvPr/>
        </p:nvSpPr>
        <p:spPr>
          <a:xfrm flipH="false" flipV="false" rot="0">
            <a:off x="3960000" y="5983112"/>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7" id="37"/>
          <p:cNvSpPr txBox="true"/>
          <p:nvPr/>
        </p:nvSpPr>
        <p:spPr>
          <a:xfrm rot="0">
            <a:off x="756000" y="9723910"/>
            <a:ext cx="6048000" cy="212090"/>
          </a:xfrm>
          <a:prstGeom prst="rect">
            <a:avLst/>
          </a:prstGeom>
        </p:spPr>
        <p:txBody>
          <a:bodyPr anchor="t" rtlCol="false" tIns="0" lIns="0" bIns="0" rIns="0">
            <a:spAutoFit/>
          </a:bodyPr>
          <a:lstStyle/>
          <a:p>
            <a:pPr algn="l">
              <a:lnSpc>
                <a:spcPts val="1599"/>
              </a:lnSpc>
            </a:pPr>
            <a:r>
              <a:rPr lang="en-US" sz="1599" spc="-41">
                <a:solidFill>
                  <a:srgbClr val="061C4B"/>
                </a:solidFill>
                <a:latin typeface="Aileron"/>
                <a:ea typeface="Aileron"/>
                <a:cs typeface="Aileron"/>
                <a:sym typeface="Aileron"/>
              </a:rPr>
              <a:t>www.reallygreatsite.com</a:t>
            </a:r>
          </a:p>
        </p:txBody>
      </p:sp>
      <p:sp>
        <p:nvSpPr>
          <p:cNvPr name="TextBox 38" id="38"/>
          <p:cNvSpPr txBox="true"/>
          <p:nvPr/>
        </p:nvSpPr>
        <p:spPr>
          <a:xfrm rot="0">
            <a:off x="756000" y="6973319"/>
            <a:ext cx="6048000" cy="733425"/>
          </a:xfrm>
          <a:prstGeom prst="rect">
            <a:avLst/>
          </a:prstGeom>
        </p:spPr>
        <p:txBody>
          <a:bodyPr anchor="t" rtlCol="false" tIns="0" lIns="0" bIns="0" rIns="0">
            <a:spAutoFit/>
          </a:bodyPr>
          <a:lstStyle/>
          <a:p>
            <a:pPr algn="just">
              <a:lnSpc>
                <a:spcPts val="1440"/>
              </a:lnSpc>
            </a:pPr>
            <a:r>
              <a:rPr lang="en-US" sz="1200" spc="-31">
                <a:solidFill>
                  <a:srgbClr val="061C4B"/>
                </a:solidFill>
                <a:latin typeface="Aileron"/>
                <a:ea typeface="Aileron"/>
                <a:cs typeface="Aileron"/>
                <a:sym typeface="Aileron"/>
              </a:rPr>
              <a:t>Lorem ipsum odor amet, consectetuer adipiscing elit. Orci tempus porttitor nulla cras ut fringilla. Ex turpis posuere magnis ornare habitant elementum. Erat viverra vestibulum mus ut turpis maecenas dictum. Hendrerit consequat porta, mauris velit efficitur taciti eu arcu. Sapien aliquam pharetra vulputate adipiscing ante duis consectetur 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22226" t="-1069" r="-22226" b="-1069"/>
            </a:stretch>
          </a:blipFill>
        </p:spPr>
      </p:sp>
      <p:sp>
        <p:nvSpPr>
          <p:cNvPr name="Freeform 3" id="3"/>
          <p:cNvSpPr/>
          <p:nvPr/>
        </p:nvSpPr>
        <p:spPr>
          <a:xfrm flipH="false" flipV="false" rot="0">
            <a:off x="756000" y="756000"/>
            <a:ext cx="432180" cy="504000"/>
          </a:xfrm>
          <a:custGeom>
            <a:avLst/>
            <a:gdLst/>
            <a:ahLst/>
            <a:cxnLst/>
            <a:rect r="r" b="b" t="t" l="l"/>
            <a:pathLst>
              <a:path h="504000" w="432180">
                <a:moveTo>
                  <a:pt x="0" y="0"/>
                </a:moveTo>
                <a:lnTo>
                  <a:pt x="432180" y="0"/>
                </a:lnTo>
                <a:lnTo>
                  <a:pt x="432180" y="504000"/>
                </a:lnTo>
                <a:lnTo>
                  <a:pt x="0" y="504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419526" y="8674977"/>
            <a:ext cx="3614068" cy="2281381"/>
          </a:xfrm>
          <a:custGeom>
            <a:avLst/>
            <a:gdLst/>
            <a:ahLst/>
            <a:cxnLst/>
            <a:rect r="r" b="b" t="t" l="l"/>
            <a:pathLst>
              <a:path h="2281381" w="3614068">
                <a:moveTo>
                  <a:pt x="3614069" y="0"/>
                </a:moveTo>
                <a:lnTo>
                  <a:pt x="0" y="0"/>
                </a:lnTo>
                <a:lnTo>
                  <a:pt x="0" y="2281381"/>
                </a:lnTo>
                <a:lnTo>
                  <a:pt x="3614069" y="2281381"/>
                </a:lnTo>
                <a:lnTo>
                  <a:pt x="36140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756000" y="4876498"/>
            <a:ext cx="720000" cy="7200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7" id="7"/>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grpSp>
        <p:nvGrpSpPr>
          <p:cNvPr name="Group 8" id="8"/>
          <p:cNvGrpSpPr/>
          <p:nvPr/>
        </p:nvGrpSpPr>
        <p:grpSpPr>
          <a:xfrm rot="0">
            <a:off x="3960000" y="4876498"/>
            <a:ext cx="720000" cy="7200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10" id="10"/>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sp>
        <p:nvSpPr>
          <p:cNvPr name="Freeform 11" id="11"/>
          <p:cNvSpPr/>
          <p:nvPr/>
        </p:nvSpPr>
        <p:spPr>
          <a:xfrm flipH="false" flipV="false" rot="0">
            <a:off x="756000" y="600714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3960000" y="600714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756000" y="637795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3960000" y="6498128"/>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756000" y="6868937"/>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3960000" y="6870487"/>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756000" y="7369442"/>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934411" y="5056498"/>
            <a:ext cx="363178" cy="360000"/>
          </a:xfrm>
          <a:custGeom>
            <a:avLst/>
            <a:gdLst/>
            <a:ahLst/>
            <a:cxnLst/>
            <a:rect r="r" b="b" t="t" l="l"/>
            <a:pathLst>
              <a:path h="360000" w="363178">
                <a:moveTo>
                  <a:pt x="0" y="0"/>
                </a:moveTo>
                <a:lnTo>
                  <a:pt x="363178" y="0"/>
                </a:lnTo>
                <a:lnTo>
                  <a:pt x="363178" y="360000"/>
                </a:lnTo>
                <a:lnTo>
                  <a:pt x="0" y="3600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9" id="19"/>
          <p:cNvSpPr/>
          <p:nvPr/>
        </p:nvSpPr>
        <p:spPr>
          <a:xfrm flipH="false" flipV="false" rot="0">
            <a:off x="4138640" y="5056498"/>
            <a:ext cx="362720" cy="360000"/>
          </a:xfrm>
          <a:custGeom>
            <a:avLst/>
            <a:gdLst/>
            <a:ahLst/>
            <a:cxnLst/>
            <a:rect r="r" b="b" t="t" l="l"/>
            <a:pathLst>
              <a:path h="360000" w="362720">
                <a:moveTo>
                  <a:pt x="0" y="0"/>
                </a:moveTo>
                <a:lnTo>
                  <a:pt x="362720" y="0"/>
                </a:lnTo>
                <a:lnTo>
                  <a:pt x="362720" y="360000"/>
                </a:lnTo>
                <a:lnTo>
                  <a:pt x="0" y="3600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0" id="20"/>
          <p:cNvSpPr txBox="true"/>
          <p:nvPr/>
        </p:nvSpPr>
        <p:spPr>
          <a:xfrm rot="0">
            <a:off x="756000" y="1728471"/>
            <a:ext cx="6048000" cy="973455"/>
          </a:xfrm>
          <a:prstGeom prst="rect">
            <a:avLst/>
          </a:prstGeom>
        </p:spPr>
        <p:txBody>
          <a:bodyPr anchor="t" rtlCol="false" tIns="0" lIns="0" bIns="0" rIns="0">
            <a:spAutoFit/>
          </a:bodyPr>
          <a:lstStyle/>
          <a:p>
            <a:pPr algn="l">
              <a:lnSpc>
                <a:spcPts val="7200"/>
              </a:lnSpc>
            </a:pPr>
            <a:r>
              <a:rPr lang="en-US" sz="7200" spc="-331">
                <a:solidFill>
                  <a:srgbClr val="061C4B"/>
                </a:solidFill>
                <a:latin typeface="Aileron Thin"/>
                <a:ea typeface="Aileron Thin"/>
                <a:cs typeface="Aileron Thin"/>
                <a:sym typeface="Aileron Thin"/>
              </a:rPr>
              <a:t>MARKETING</a:t>
            </a:r>
          </a:p>
        </p:txBody>
      </p:sp>
      <p:sp>
        <p:nvSpPr>
          <p:cNvPr name="TextBox 21" id="21"/>
          <p:cNvSpPr txBox="true"/>
          <p:nvPr/>
        </p:nvSpPr>
        <p:spPr>
          <a:xfrm rot="0">
            <a:off x="756000" y="2493343"/>
            <a:ext cx="6048000" cy="973455"/>
          </a:xfrm>
          <a:prstGeom prst="rect">
            <a:avLst/>
          </a:prstGeom>
        </p:spPr>
        <p:txBody>
          <a:bodyPr anchor="t" rtlCol="false" tIns="0" lIns="0" bIns="0" rIns="0">
            <a:spAutoFit/>
          </a:bodyPr>
          <a:lstStyle/>
          <a:p>
            <a:pPr algn="l">
              <a:lnSpc>
                <a:spcPts val="7200"/>
              </a:lnSpc>
            </a:pPr>
            <a:r>
              <a:rPr lang="en-US" b="true" sz="7200" spc="-331">
                <a:solidFill>
                  <a:srgbClr val="061C4B"/>
                </a:solidFill>
                <a:latin typeface="Aileron Heavy"/>
                <a:ea typeface="Aileron Heavy"/>
                <a:cs typeface="Aileron Heavy"/>
                <a:sym typeface="Aileron Heavy"/>
              </a:rPr>
              <a:t>STRATEGY</a:t>
            </a:r>
          </a:p>
        </p:txBody>
      </p:sp>
      <p:sp>
        <p:nvSpPr>
          <p:cNvPr name="TextBox 22" id="22"/>
          <p:cNvSpPr txBox="true"/>
          <p:nvPr/>
        </p:nvSpPr>
        <p:spPr>
          <a:xfrm rot="0">
            <a:off x="756000" y="57012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Marketing Channels:</a:t>
            </a:r>
          </a:p>
        </p:txBody>
      </p:sp>
      <p:sp>
        <p:nvSpPr>
          <p:cNvPr name="TextBox 23" id="23"/>
          <p:cNvSpPr txBox="true"/>
          <p:nvPr/>
        </p:nvSpPr>
        <p:spPr>
          <a:xfrm rot="0">
            <a:off x="3960000" y="570127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Sales Strategy:</a:t>
            </a:r>
          </a:p>
        </p:txBody>
      </p:sp>
      <p:sp>
        <p:nvSpPr>
          <p:cNvPr name="TextBox 24" id="24"/>
          <p:cNvSpPr txBox="true"/>
          <p:nvPr/>
        </p:nvSpPr>
        <p:spPr>
          <a:xfrm rot="0">
            <a:off x="1329268" y="887350"/>
            <a:ext cx="2450732"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Larana &amp; Co</a:t>
            </a:r>
          </a:p>
        </p:txBody>
      </p:sp>
      <p:sp>
        <p:nvSpPr>
          <p:cNvPr name="TextBox 25" id="25"/>
          <p:cNvSpPr txBox="true"/>
          <p:nvPr/>
        </p:nvSpPr>
        <p:spPr>
          <a:xfrm rot="0">
            <a:off x="3780000" y="887350"/>
            <a:ext cx="3024000" cy="269875"/>
          </a:xfrm>
          <a:prstGeom prst="rect">
            <a:avLst/>
          </a:prstGeom>
        </p:spPr>
        <p:txBody>
          <a:bodyPr anchor="t" rtlCol="false" tIns="0" lIns="0" bIns="0" rIns="0">
            <a:spAutoFit/>
          </a:bodyPr>
          <a:lstStyle/>
          <a:p>
            <a:pPr algn="r">
              <a:lnSpc>
                <a:spcPts val="2000"/>
              </a:lnSpc>
            </a:pPr>
            <a:r>
              <a:rPr lang="en-US" b="true" sz="2000" spc="-92">
                <a:solidFill>
                  <a:srgbClr val="061C4B"/>
                </a:solidFill>
                <a:latin typeface="Aileron Bold"/>
                <a:ea typeface="Aileron Bold"/>
                <a:cs typeface="Aileron Bold"/>
                <a:sym typeface="Aileron Bold"/>
              </a:rPr>
              <a:t>Nov 2030</a:t>
            </a:r>
          </a:p>
        </p:txBody>
      </p:sp>
      <p:sp>
        <p:nvSpPr>
          <p:cNvPr name="TextBox 26" id="26"/>
          <p:cNvSpPr txBox="true"/>
          <p:nvPr/>
        </p:nvSpPr>
        <p:spPr>
          <a:xfrm rot="0">
            <a:off x="1127179" y="6050453"/>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Social Media Ads</a:t>
            </a:r>
          </a:p>
        </p:txBody>
      </p:sp>
      <p:sp>
        <p:nvSpPr>
          <p:cNvPr name="TextBox 27" id="27"/>
          <p:cNvSpPr txBox="true"/>
          <p:nvPr/>
        </p:nvSpPr>
        <p:spPr>
          <a:xfrm rot="0">
            <a:off x="4331179" y="6050453"/>
            <a:ext cx="2472821" cy="371475"/>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Limited-time promotions &amp; seasonal discounts</a:t>
            </a:r>
          </a:p>
        </p:txBody>
      </p:sp>
      <p:sp>
        <p:nvSpPr>
          <p:cNvPr name="TextBox 28" id="28"/>
          <p:cNvSpPr txBox="true"/>
          <p:nvPr/>
        </p:nvSpPr>
        <p:spPr>
          <a:xfrm rot="0">
            <a:off x="1127179" y="6421262"/>
            <a:ext cx="2472821" cy="371475"/>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SEO-optimized e-commerce website</a:t>
            </a:r>
          </a:p>
        </p:txBody>
      </p:sp>
      <p:sp>
        <p:nvSpPr>
          <p:cNvPr name="TextBox 29" id="29"/>
          <p:cNvSpPr txBox="true"/>
          <p:nvPr/>
        </p:nvSpPr>
        <p:spPr>
          <a:xfrm rot="0">
            <a:off x="4331179" y="6541432"/>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Referral &amp; loyalty programs</a:t>
            </a:r>
          </a:p>
        </p:txBody>
      </p:sp>
      <p:sp>
        <p:nvSpPr>
          <p:cNvPr name="TextBox 30" id="30"/>
          <p:cNvSpPr txBox="true"/>
          <p:nvPr/>
        </p:nvSpPr>
        <p:spPr>
          <a:xfrm rot="0">
            <a:off x="1127179" y="6912242"/>
            <a:ext cx="2472821" cy="371475"/>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Content marketing (blog &amp; video tutorials)</a:t>
            </a:r>
          </a:p>
        </p:txBody>
      </p:sp>
      <p:sp>
        <p:nvSpPr>
          <p:cNvPr name="TextBox 31" id="31"/>
          <p:cNvSpPr txBox="true"/>
          <p:nvPr/>
        </p:nvSpPr>
        <p:spPr>
          <a:xfrm rot="0">
            <a:off x="4331179" y="6913791"/>
            <a:ext cx="2472821" cy="371475"/>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Partnerships with real estate &amp; interior designers</a:t>
            </a:r>
          </a:p>
        </p:txBody>
      </p:sp>
      <p:sp>
        <p:nvSpPr>
          <p:cNvPr name="TextBox 32" id="32"/>
          <p:cNvSpPr txBox="true"/>
          <p:nvPr/>
        </p:nvSpPr>
        <p:spPr>
          <a:xfrm rot="0">
            <a:off x="1127179" y="7412746"/>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Showroom pop-up events</a:t>
            </a:r>
          </a:p>
        </p:txBody>
      </p:sp>
      <p:sp>
        <p:nvSpPr>
          <p:cNvPr name="TextBox 33" id="33"/>
          <p:cNvSpPr txBox="true"/>
          <p:nvPr/>
        </p:nvSpPr>
        <p:spPr>
          <a:xfrm rot="0">
            <a:off x="756000" y="9723910"/>
            <a:ext cx="6048000" cy="212090"/>
          </a:xfrm>
          <a:prstGeom prst="rect">
            <a:avLst/>
          </a:prstGeom>
        </p:spPr>
        <p:txBody>
          <a:bodyPr anchor="t" rtlCol="false" tIns="0" lIns="0" bIns="0" rIns="0">
            <a:spAutoFit/>
          </a:bodyPr>
          <a:lstStyle/>
          <a:p>
            <a:pPr algn="l">
              <a:lnSpc>
                <a:spcPts val="1599"/>
              </a:lnSpc>
            </a:pPr>
            <a:r>
              <a:rPr lang="en-US" sz="1599" spc="-41">
                <a:solidFill>
                  <a:srgbClr val="061C4B"/>
                </a:solidFill>
                <a:latin typeface="Aileron"/>
                <a:ea typeface="Aileron"/>
                <a:cs typeface="Aileron"/>
                <a:sym typeface="Aileron"/>
              </a:rPr>
              <a:t>www.reallygreatsite.com</a:t>
            </a:r>
          </a:p>
        </p:txBody>
      </p:sp>
      <p:sp>
        <p:nvSpPr>
          <p:cNvPr name="TextBox 34" id="34"/>
          <p:cNvSpPr txBox="true"/>
          <p:nvPr/>
        </p:nvSpPr>
        <p:spPr>
          <a:xfrm rot="0">
            <a:off x="3960000" y="7989451"/>
            <a:ext cx="2844000" cy="1095375"/>
          </a:xfrm>
          <a:prstGeom prst="rect">
            <a:avLst/>
          </a:prstGeom>
        </p:spPr>
        <p:txBody>
          <a:bodyPr anchor="t" rtlCol="false" tIns="0" lIns="0" bIns="0" rIns="0">
            <a:spAutoFit/>
          </a:bodyPr>
          <a:lstStyle/>
          <a:p>
            <a:pPr algn="just">
              <a:lnSpc>
                <a:spcPts val="1440"/>
              </a:lnSpc>
            </a:pPr>
            <a:r>
              <a:rPr lang="en-US" sz="1200" spc="-31">
                <a:solidFill>
                  <a:srgbClr val="061C4B"/>
                </a:solidFill>
                <a:latin typeface="Aileron"/>
                <a:ea typeface="Aileron"/>
                <a:cs typeface="Aileron"/>
                <a:sym typeface="Aileron"/>
              </a:rPr>
              <a:t>Lorem ipsum odor amet, consectetuer adipiscing elit. Orci tempus porttitor nulla cras ut fringilla. Ex turpis posuere magnis ornare habitant elementum. Erat viverra vestibulum mus ut turpis maecenas dictum. Hendrerit consequat porta.</a:t>
            </a:r>
          </a:p>
        </p:txBody>
      </p:sp>
      <p:sp>
        <p:nvSpPr>
          <p:cNvPr name="TextBox 35" id="35"/>
          <p:cNvSpPr txBox="true"/>
          <p:nvPr/>
        </p:nvSpPr>
        <p:spPr>
          <a:xfrm rot="0">
            <a:off x="756000" y="3800173"/>
            <a:ext cx="2844000" cy="733425"/>
          </a:xfrm>
          <a:prstGeom prst="rect">
            <a:avLst/>
          </a:prstGeom>
        </p:spPr>
        <p:txBody>
          <a:bodyPr anchor="t" rtlCol="false" tIns="0" lIns="0" bIns="0" rIns="0">
            <a:spAutoFit/>
          </a:bodyPr>
          <a:lstStyle/>
          <a:p>
            <a:pPr algn="just">
              <a:lnSpc>
                <a:spcPts val="1440"/>
              </a:lnSpc>
            </a:pPr>
            <a:r>
              <a:rPr lang="en-US" sz="1200" spc="-31">
                <a:solidFill>
                  <a:srgbClr val="061C4B"/>
                </a:solidFill>
                <a:latin typeface="Aileron"/>
                <a:ea typeface="Aileron"/>
                <a:cs typeface="Aileron"/>
                <a:sym typeface="Aileron"/>
              </a:rPr>
              <a:t>To establish a strong presence, Luxe Furniture will utilize a combination of digital marketing, influencer collaborations, and in-store experiences.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7560000" cy="10692000"/>
          </a:xfrm>
          <a:custGeom>
            <a:avLst/>
            <a:gdLst/>
            <a:ahLst/>
            <a:cxnLst/>
            <a:rect r="r" b="b" t="t" l="l"/>
            <a:pathLst>
              <a:path h="10692000" w="7560000">
                <a:moveTo>
                  <a:pt x="0" y="0"/>
                </a:moveTo>
                <a:lnTo>
                  <a:pt x="7560000" y="0"/>
                </a:lnTo>
                <a:lnTo>
                  <a:pt x="7560000" y="10692000"/>
                </a:lnTo>
                <a:lnTo>
                  <a:pt x="0" y="10692000"/>
                </a:lnTo>
                <a:lnTo>
                  <a:pt x="0" y="0"/>
                </a:lnTo>
                <a:close/>
              </a:path>
            </a:pathLst>
          </a:custGeom>
          <a:blipFill>
            <a:blip r:embed="rId2"/>
            <a:stretch>
              <a:fillRect l="-22226" t="-1069" r="-22226" b="-1069"/>
            </a:stretch>
          </a:blipFill>
        </p:spPr>
      </p:sp>
      <p:sp>
        <p:nvSpPr>
          <p:cNvPr name="Freeform 3" id="3"/>
          <p:cNvSpPr/>
          <p:nvPr/>
        </p:nvSpPr>
        <p:spPr>
          <a:xfrm flipH="false" flipV="false" rot="0">
            <a:off x="756000" y="756000"/>
            <a:ext cx="432180" cy="504000"/>
          </a:xfrm>
          <a:custGeom>
            <a:avLst/>
            <a:gdLst/>
            <a:ahLst/>
            <a:cxnLst/>
            <a:rect r="r" b="b" t="t" l="l"/>
            <a:pathLst>
              <a:path h="504000" w="432180">
                <a:moveTo>
                  <a:pt x="0" y="0"/>
                </a:moveTo>
                <a:lnTo>
                  <a:pt x="432180" y="0"/>
                </a:lnTo>
                <a:lnTo>
                  <a:pt x="432180" y="504000"/>
                </a:lnTo>
                <a:lnTo>
                  <a:pt x="0" y="504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419526" y="8674977"/>
            <a:ext cx="3614068" cy="2281381"/>
          </a:xfrm>
          <a:custGeom>
            <a:avLst/>
            <a:gdLst/>
            <a:ahLst/>
            <a:cxnLst/>
            <a:rect r="r" b="b" t="t" l="l"/>
            <a:pathLst>
              <a:path h="2281381" w="3614068">
                <a:moveTo>
                  <a:pt x="3614069" y="0"/>
                </a:moveTo>
                <a:lnTo>
                  <a:pt x="0" y="0"/>
                </a:lnTo>
                <a:lnTo>
                  <a:pt x="0" y="2281381"/>
                </a:lnTo>
                <a:lnTo>
                  <a:pt x="3614069" y="2281381"/>
                </a:lnTo>
                <a:lnTo>
                  <a:pt x="3614069"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756000" y="4695523"/>
            <a:ext cx="720000" cy="7200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7" id="7"/>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grpSp>
        <p:nvGrpSpPr>
          <p:cNvPr name="Group 8" id="8"/>
          <p:cNvGrpSpPr/>
          <p:nvPr/>
        </p:nvGrpSpPr>
        <p:grpSpPr>
          <a:xfrm rot="0">
            <a:off x="3960000" y="4695523"/>
            <a:ext cx="720000" cy="72000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10" id="10"/>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grpSp>
        <p:nvGrpSpPr>
          <p:cNvPr name="Group 11" id="11"/>
          <p:cNvGrpSpPr/>
          <p:nvPr/>
        </p:nvGrpSpPr>
        <p:grpSpPr>
          <a:xfrm rot="0">
            <a:off x="756000" y="6721428"/>
            <a:ext cx="720000" cy="72000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279569" y="0"/>
                  </a:moveTo>
                  <a:lnTo>
                    <a:pt x="533231" y="0"/>
                  </a:lnTo>
                  <a:cubicBezTo>
                    <a:pt x="607377" y="0"/>
                    <a:pt x="678487" y="29455"/>
                    <a:pt x="730916" y="81884"/>
                  </a:cubicBezTo>
                  <a:cubicBezTo>
                    <a:pt x="783345" y="134313"/>
                    <a:pt x="812800" y="205423"/>
                    <a:pt x="812800" y="279569"/>
                  </a:cubicBezTo>
                  <a:lnTo>
                    <a:pt x="812800" y="533231"/>
                  </a:lnTo>
                  <a:cubicBezTo>
                    <a:pt x="812800" y="607377"/>
                    <a:pt x="783345" y="678487"/>
                    <a:pt x="730916" y="730916"/>
                  </a:cubicBezTo>
                  <a:cubicBezTo>
                    <a:pt x="678487" y="783345"/>
                    <a:pt x="607377" y="812800"/>
                    <a:pt x="533231" y="812800"/>
                  </a:cubicBezTo>
                  <a:lnTo>
                    <a:pt x="279569" y="812800"/>
                  </a:lnTo>
                  <a:cubicBezTo>
                    <a:pt x="205423" y="812800"/>
                    <a:pt x="134313" y="783345"/>
                    <a:pt x="81884" y="730916"/>
                  </a:cubicBezTo>
                  <a:cubicBezTo>
                    <a:pt x="29455" y="678487"/>
                    <a:pt x="0" y="607377"/>
                    <a:pt x="0" y="533231"/>
                  </a:cubicBezTo>
                  <a:lnTo>
                    <a:pt x="0" y="279569"/>
                  </a:lnTo>
                  <a:cubicBezTo>
                    <a:pt x="0" y="205423"/>
                    <a:pt x="29455" y="134313"/>
                    <a:pt x="81884" y="81884"/>
                  </a:cubicBezTo>
                  <a:cubicBezTo>
                    <a:pt x="134313" y="29455"/>
                    <a:pt x="205423" y="0"/>
                    <a:pt x="279569" y="0"/>
                  </a:cubicBezTo>
                  <a:close/>
                </a:path>
              </a:pathLst>
            </a:custGeom>
            <a:solidFill>
              <a:srgbClr val="0555DE"/>
            </a:solidFill>
          </p:spPr>
        </p:sp>
        <p:sp>
          <p:nvSpPr>
            <p:cNvPr name="TextBox 13" id="13"/>
            <p:cNvSpPr txBox="true"/>
            <p:nvPr/>
          </p:nvSpPr>
          <p:spPr>
            <a:xfrm>
              <a:off x="0" y="28575"/>
              <a:ext cx="812800" cy="784225"/>
            </a:xfrm>
            <a:prstGeom prst="rect">
              <a:avLst/>
            </a:prstGeom>
          </p:spPr>
          <p:txBody>
            <a:bodyPr anchor="ctr" rtlCol="false" tIns="50800" lIns="50800" bIns="50800" rIns="50800"/>
            <a:lstStyle/>
            <a:p>
              <a:pPr algn="ctr">
                <a:lnSpc>
                  <a:spcPts val="1599"/>
                </a:lnSpc>
              </a:pPr>
            </a:p>
          </p:txBody>
        </p:sp>
      </p:grpSp>
      <p:sp>
        <p:nvSpPr>
          <p:cNvPr name="Freeform 14" id="14"/>
          <p:cNvSpPr/>
          <p:nvPr/>
        </p:nvSpPr>
        <p:spPr>
          <a:xfrm flipH="false" flipV="false" rot="0">
            <a:off x="917926" y="4875523"/>
            <a:ext cx="396149" cy="360000"/>
          </a:xfrm>
          <a:custGeom>
            <a:avLst/>
            <a:gdLst/>
            <a:ahLst/>
            <a:cxnLst/>
            <a:rect r="r" b="b" t="t" l="l"/>
            <a:pathLst>
              <a:path h="360000" w="396149">
                <a:moveTo>
                  <a:pt x="0" y="0"/>
                </a:moveTo>
                <a:lnTo>
                  <a:pt x="396148" y="0"/>
                </a:lnTo>
                <a:lnTo>
                  <a:pt x="396148" y="360000"/>
                </a:lnTo>
                <a:lnTo>
                  <a:pt x="0" y="3600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4173975" y="4875523"/>
            <a:ext cx="292050" cy="360000"/>
          </a:xfrm>
          <a:custGeom>
            <a:avLst/>
            <a:gdLst/>
            <a:ahLst/>
            <a:cxnLst/>
            <a:rect r="r" b="b" t="t" l="l"/>
            <a:pathLst>
              <a:path h="360000" w="292050">
                <a:moveTo>
                  <a:pt x="0" y="0"/>
                </a:moveTo>
                <a:lnTo>
                  <a:pt x="292050" y="0"/>
                </a:lnTo>
                <a:lnTo>
                  <a:pt x="292050" y="360000"/>
                </a:lnTo>
                <a:lnTo>
                  <a:pt x="0" y="3600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930194" y="6901428"/>
            <a:ext cx="371613" cy="360000"/>
          </a:xfrm>
          <a:custGeom>
            <a:avLst/>
            <a:gdLst/>
            <a:ahLst/>
            <a:cxnLst/>
            <a:rect r="r" b="b" t="t" l="l"/>
            <a:pathLst>
              <a:path h="360000" w="371613">
                <a:moveTo>
                  <a:pt x="0" y="0"/>
                </a:moveTo>
                <a:lnTo>
                  <a:pt x="371612" y="0"/>
                </a:lnTo>
                <a:lnTo>
                  <a:pt x="371612" y="360000"/>
                </a:lnTo>
                <a:lnTo>
                  <a:pt x="0" y="3600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7" id="17"/>
          <p:cNvSpPr/>
          <p:nvPr/>
        </p:nvSpPr>
        <p:spPr>
          <a:xfrm flipH="false" flipV="false" rot="0">
            <a:off x="756000" y="7852079"/>
            <a:ext cx="286634" cy="286634"/>
          </a:xfrm>
          <a:custGeom>
            <a:avLst/>
            <a:gdLst/>
            <a:ahLst/>
            <a:cxnLst/>
            <a:rect r="r" b="b" t="t" l="l"/>
            <a:pathLst>
              <a:path h="286634" w="286634">
                <a:moveTo>
                  <a:pt x="0" y="0"/>
                </a:moveTo>
                <a:lnTo>
                  <a:pt x="286634" y="0"/>
                </a:lnTo>
                <a:lnTo>
                  <a:pt x="286634" y="286633"/>
                </a:lnTo>
                <a:lnTo>
                  <a:pt x="0" y="28663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8" id="18"/>
          <p:cNvSpPr/>
          <p:nvPr/>
        </p:nvSpPr>
        <p:spPr>
          <a:xfrm flipH="false" flipV="false" rot="0">
            <a:off x="756000" y="8225953"/>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9" id="19"/>
          <p:cNvSpPr/>
          <p:nvPr/>
        </p:nvSpPr>
        <p:spPr>
          <a:xfrm flipH="false" flipV="false" rot="0">
            <a:off x="756000" y="8599827"/>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0" id="20"/>
          <p:cNvSpPr/>
          <p:nvPr/>
        </p:nvSpPr>
        <p:spPr>
          <a:xfrm flipH="false" flipV="false" rot="0">
            <a:off x="756000" y="8973701"/>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1" id="21"/>
          <p:cNvSpPr/>
          <p:nvPr/>
        </p:nvSpPr>
        <p:spPr>
          <a:xfrm flipH="false" flipV="false" rot="0">
            <a:off x="3960000" y="7852079"/>
            <a:ext cx="286634" cy="286634"/>
          </a:xfrm>
          <a:custGeom>
            <a:avLst/>
            <a:gdLst/>
            <a:ahLst/>
            <a:cxnLst/>
            <a:rect r="r" b="b" t="t" l="l"/>
            <a:pathLst>
              <a:path h="286634" w="286634">
                <a:moveTo>
                  <a:pt x="0" y="0"/>
                </a:moveTo>
                <a:lnTo>
                  <a:pt x="286634" y="0"/>
                </a:lnTo>
                <a:lnTo>
                  <a:pt x="286634" y="286633"/>
                </a:lnTo>
                <a:lnTo>
                  <a:pt x="0" y="28663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2" id="22"/>
          <p:cNvSpPr/>
          <p:nvPr/>
        </p:nvSpPr>
        <p:spPr>
          <a:xfrm flipH="false" flipV="false" rot="0">
            <a:off x="3960000" y="8599827"/>
            <a:ext cx="286634" cy="286634"/>
          </a:xfrm>
          <a:custGeom>
            <a:avLst/>
            <a:gdLst/>
            <a:ahLst/>
            <a:cxnLst/>
            <a:rect r="r" b="b" t="t" l="l"/>
            <a:pathLst>
              <a:path h="286634" w="286634">
                <a:moveTo>
                  <a:pt x="0" y="0"/>
                </a:moveTo>
                <a:lnTo>
                  <a:pt x="286634" y="0"/>
                </a:lnTo>
                <a:lnTo>
                  <a:pt x="286634" y="286634"/>
                </a:lnTo>
                <a:lnTo>
                  <a:pt x="0" y="28663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23" id="23"/>
          <p:cNvSpPr txBox="true"/>
          <p:nvPr/>
        </p:nvSpPr>
        <p:spPr>
          <a:xfrm rot="0">
            <a:off x="756000" y="1728471"/>
            <a:ext cx="6048000" cy="973455"/>
          </a:xfrm>
          <a:prstGeom prst="rect">
            <a:avLst/>
          </a:prstGeom>
        </p:spPr>
        <p:txBody>
          <a:bodyPr anchor="t" rtlCol="false" tIns="0" lIns="0" bIns="0" rIns="0">
            <a:spAutoFit/>
          </a:bodyPr>
          <a:lstStyle/>
          <a:p>
            <a:pPr algn="l">
              <a:lnSpc>
                <a:spcPts val="7200"/>
              </a:lnSpc>
            </a:pPr>
            <a:r>
              <a:rPr lang="en-US" sz="7200" spc="-331">
                <a:solidFill>
                  <a:srgbClr val="061C4B"/>
                </a:solidFill>
                <a:latin typeface="Aileron Thin"/>
                <a:ea typeface="Aileron Thin"/>
                <a:cs typeface="Aileron Thin"/>
                <a:sym typeface="Aileron Thin"/>
              </a:rPr>
              <a:t>FINANCIAL</a:t>
            </a:r>
          </a:p>
        </p:txBody>
      </p:sp>
      <p:sp>
        <p:nvSpPr>
          <p:cNvPr name="TextBox 24" id="24"/>
          <p:cNvSpPr txBox="true"/>
          <p:nvPr/>
        </p:nvSpPr>
        <p:spPr>
          <a:xfrm rot="0">
            <a:off x="756000" y="2493343"/>
            <a:ext cx="6048000" cy="973455"/>
          </a:xfrm>
          <a:prstGeom prst="rect">
            <a:avLst/>
          </a:prstGeom>
        </p:spPr>
        <p:txBody>
          <a:bodyPr anchor="t" rtlCol="false" tIns="0" lIns="0" bIns="0" rIns="0">
            <a:spAutoFit/>
          </a:bodyPr>
          <a:lstStyle/>
          <a:p>
            <a:pPr algn="l">
              <a:lnSpc>
                <a:spcPts val="7200"/>
              </a:lnSpc>
            </a:pPr>
            <a:r>
              <a:rPr lang="en-US" b="true" sz="7200" spc="-331">
                <a:solidFill>
                  <a:srgbClr val="061C4B"/>
                </a:solidFill>
                <a:latin typeface="Aileron Heavy"/>
                <a:ea typeface="Aileron Heavy"/>
                <a:cs typeface="Aileron Heavy"/>
                <a:sym typeface="Aileron Heavy"/>
              </a:rPr>
              <a:t>PLAN</a:t>
            </a:r>
          </a:p>
        </p:txBody>
      </p:sp>
      <p:sp>
        <p:nvSpPr>
          <p:cNvPr name="TextBox 25" id="25"/>
          <p:cNvSpPr txBox="true"/>
          <p:nvPr/>
        </p:nvSpPr>
        <p:spPr>
          <a:xfrm rot="0">
            <a:off x="756000" y="5520298"/>
            <a:ext cx="2844000" cy="517525"/>
          </a:xfrm>
          <a:prstGeom prst="rect">
            <a:avLst/>
          </a:prstGeom>
        </p:spPr>
        <p:txBody>
          <a:bodyPr anchor="t" rtlCol="false" tIns="0" lIns="0" bIns="0" rIns="0">
            <a:spAutoFit/>
          </a:bodyPr>
          <a:lstStyle/>
          <a:p>
            <a:pPr algn="l">
              <a:lnSpc>
                <a:spcPts val="2000"/>
              </a:lnSpc>
            </a:pPr>
            <a:r>
              <a:rPr lang="en-US" sz="2000" spc="-92">
                <a:solidFill>
                  <a:srgbClr val="061C4B"/>
                </a:solidFill>
                <a:latin typeface="Aileron"/>
                <a:ea typeface="Aileron"/>
                <a:cs typeface="Aileron"/>
                <a:sym typeface="Aileron"/>
              </a:rPr>
              <a:t>Projected Revenue</a:t>
            </a:r>
          </a:p>
          <a:p>
            <a:pPr algn="l">
              <a:lnSpc>
                <a:spcPts val="2000"/>
              </a:lnSpc>
            </a:pPr>
            <a:r>
              <a:rPr lang="en-US" sz="2000" spc="-92">
                <a:solidFill>
                  <a:srgbClr val="061C4B"/>
                </a:solidFill>
                <a:latin typeface="Aileron"/>
                <a:ea typeface="Aileron"/>
                <a:cs typeface="Aileron"/>
                <a:sym typeface="Aileron"/>
              </a:rPr>
              <a:t>(Year 1):</a:t>
            </a:r>
          </a:p>
        </p:txBody>
      </p:sp>
      <p:sp>
        <p:nvSpPr>
          <p:cNvPr name="TextBox 26" id="26"/>
          <p:cNvSpPr txBox="true"/>
          <p:nvPr/>
        </p:nvSpPr>
        <p:spPr>
          <a:xfrm rot="0">
            <a:off x="3960000" y="5520298"/>
            <a:ext cx="2844000" cy="269875"/>
          </a:xfrm>
          <a:prstGeom prst="rect">
            <a:avLst/>
          </a:prstGeom>
        </p:spPr>
        <p:txBody>
          <a:bodyPr anchor="t" rtlCol="false" tIns="0" lIns="0" bIns="0" rIns="0">
            <a:spAutoFit/>
          </a:bodyPr>
          <a:lstStyle/>
          <a:p>
            <a:pPr algn="l">
              <a:lnSpc>
                <a:spcPts val="2000"/>
              </a:lnSpc>
            </a:pPr>
            <a:r>
              <a:rPr lang="en-US" sz="2000" spc="-92">
                <a:solidFill>
                  <a:srgbClr val="061C4B"/>
                </a:solidFill>
                <a:latin typeface="Aileron"/>
                <a:ea typeface="Aileron"/>
                <a:cs typeface="Aileron"/>
                <a:sym typeface="Aileron"/>
              </a:rPr>
              <a:t>Projected Profit Margin:</a:t>
            </a:r>
          </a:p>
        </p:txBody>
      </p:sp>
      <p:sp>
        <p:nvSpPr>
          <p:cNvPr name="TextBox 27" id="27"/>
          <p:cNvSpPr txBox="true"/>
          <p:nvPr/>
        </p:nvSpPr>
        <p:spPr>
          <a:xfrm rot="0">
            <a:off x="756000" y="608855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$1.2 Million</a:t>
            </a:r>
          </a:p>
        </p:txBody>
      </p:sp>
      <p:sp>
        <p:nvSpPr>
          <p:cNvPr name="TextBox 28" id="28"/>
          <p:cNvSpPr txBox="true"/>
          <p:nvPr/>
        </p:nvSpPr>
        <p:spPr>
          <a:xfrm rot="0">
            <a:off x="3960000" y="5858948"/>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35%</a:t>
            </a:r>
          </a:p>
        </p:txBody>
      </p:sp>
      <p:sp>
        <p:nvSpPr>
          <p:cNvPr name="TextBox 29" id="29"/>
          <p:cNvSpPr txBox="true"/>
          <p:nvPr/>
        </p:nvSpPr>
        <p:spPr>
          <a:xfrm rot="0">
            <a:off x="1329268" y="887350"/>
            <a:ext cx="2450732"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Larana &amp; Co</a:t>
            </a:r>
          </a:p>
        </p:txBody>
      </p:sp>
      <p:sp>
        <p:nvSpPr>
          <p:cNvPr name="TextBox 30" id="30"/>
          <p:cNvSpPr txBox="true"/>
          <p:nvPr/>
        </p:nvSpPr>
        <p:spPr>
          <a:xfrm rot="0">
            <a:off x="3780000" y="887350"/>
            <a:ext cx="3024000" cy="269875"/>
          </a:xfrm>
          <a:prstGeom prst="rect">
            <a:avLst/>
          </a:prstGeom>
        </p:spPr>
        <p:txBody>
          <a:bodyPr anchor="t" rtlCol="false" tIns="0" lIns="0" bIns="0" rIns="0">
            <a:spAutoFit/>
          </a:bodyPr>
          <a:lstStyle/>
          <a:p>
            <a:pPr algn="r">
              <a:lnSpc>
                <a:spcPts val="2000"/>
              </a:lnSpc>
            </a:pPr>
            <a:r>
              <a:rPr lang="en-US" b="true" sz="2000" spc="-92">
                <a:solidFill>
                  <a:srgbClr val="061C4B"/>
                </a:solidFill>
                <a:latin typeface="Aileron Bold"/>
                <a:ea typeface="Aileron Bold"/>
                <a:cs typeface="Aileron Bold"/>
                <a:sym typeface="Aileron Bold"/>
              </a:rPr>
              <a:t>Nov 2030</a:t>
            </a:r>
          </a:p>
        </p:txBody>
      </p:sp>
      <p:sp>
        <p:nvSpPr>
          <p:cNvPr name="TextBox 31" id="31"/>
          <p:cNvSpPr txBox="true"/>
          <p:nvPr/>
        </p:nvSpPr>
        <p:spPr>
          <a:xfrm rot="0">
            <a:off x="3960000" y="3800173"/>
            <a:ext cx="2844000" cy="552450"/>
          </a:xfrm>
          <a:prstGeom prst="rect">
            <a:avLst/>
          </a:prstGeom>
        </p:spPr>
        <p:txBody>
          <a:bodyPr anchor="t" rtlCol="false" tIns="0" lIns="0" bIns="0" rIns="0">
            <a:spAutoFit/>
          </a:bodyPr>
          <a:lstStyle/>
          <a:p>
            <a:pPr algn="just">
              <a:lnSpc>
                <a:spcPts val="1440"/>
              </a:lnSpc>
            </a:pPr>
            <a:r>
              <a:rPr lang="en-US" sz="1200" spc="-31">
                <a:solidFill>
                  <a:srgbClr val="061C4B"/>
                </a:solidFill>
                <a:latin typeface="Aileron"/>
                <a:ea typeface="Aileron"/>
                <a:cs typeface="Aileron"/>
                <a:sym typeface="Aileron"/>
              </a:rPr>
              <a:t>To launch Luxe Furniture successfully, we require an initial investment of $500,000 for production, marketing, and logistics.</a:t>
            </a:r>
          </a:p>
        </p:txBody>
      </p:sp>
      <p:sp>
        <p:nvSpPr>
          <p:cNvPr name="TextBox 32" id="32"/>
          <p:cNvSpPr txBox="true"/>
          <p:nvPr/>
        </p:nvSpPr>
        <p:spPr>
          <a:xfrm rot="0">
            <a:off x="756000" y="754620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Funding Allocation:</a:t>
            </a:r>
          </a:p>
        </p:txBody>
      </p:sp>
      <p:sp>
        <p:nvSpPr>
          <p:cNvPr name="TextBox 33" id="33"/>
          <p:cNvSpPr txBox="true"/>
          <p:nvPr/>
        </p:nvSpPr>
        <p:spPr>
          <a:xfrm rot="0">
            <a:off x="1127179" y="7895383"/>
            <a:ext cx="442800"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40%</a:t>
            </a:r>
          </a:p>
        </p:txBody>
      </p:sp>
      <p:sp>
        <p:nvSpPr>
          <p:cNvPr name="TextBox 34" id="34"/>
          <p:cNvSpPr txBox="true"/>
          <p:nvPr/>
        </p:nvSpPr>
        <p:spPr>
          <a:xfrm rot="0">
            <a:off x="1569979" y="7895383"/>
            <a:ext cx="20300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Product &amp; Inventory</a:t>
            </a:r>
          </a:p>
        </p:txBody>
      </p:sp>
      <p:sp>
        <p:nvSpPr>
          <p:cNvPr name="TextBox 35" id="35"/>
          <p:cNvSpPr txBox="true"/>
          <p:nvPr/>
        </p:nvSpPr>
        <p:spPr>
          <a:xfrm rot="0">
            <a:off x="1127179" y="8269257"/>
            <a:ext cx="442800"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30%</a:t>
            </a:r>
          </a:p>
        </p:txBody>
      </p:sp>
      <p:sp>
        <p:nvSpPr>
          <p:cNvPr name="TextBox 36" id="36"/>
          <p:cNvSpPr txBox="true"/>
          <p:nvPr/>
        </p:nvSpPr>
        <p:spPr>
          <a:xfrm rot="0">
            <a:off x="1569979" y="8269257"/>
            <a:ext cx="20300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Marketing &amp; branding</a:t>
            </a:r>
          </a:p>
        </p:txBody>
      </p:sp>
      <p:sp>
        <p:nvSpPr>
          <p:cNvPr name="TextBox 37" id="37"/>
          <p:cNvSpPr txBox="true"/>
          <p:nvPr/>
        </p:nvSpPr>
        <p:spPr>
          <a:xfrm rot="0">
            <a:off x="1127179" y="8643131"/>
            <a:ext cx="442800"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20%</a:t>
            </a:r>
          </a:p>
        </p:txBody>
      </p:sp>
      <p:sp>
        <p:nvSpPr>
          <p:cNvPr name="TextBox 38" id="38"/>
          <p:cNvSpPr txBox="true"/>
          <p:nvPr/>
        </p:nvSpPr>
        <p:spPr>
          <a:xfrm rot="0">
            <a:off x="1569979" y="8643131"/>
            <a:ext cx="20300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Logistics &amp; distribution</a:t>
            </a:r>
          </a:p>
        </p:txBody>
      </p:sp>
      <p:sp>
        <p:nvSpPr>
          <p:cNvPr name="TextBox 39" id="39"/>
          <p:cNvSpPr txBox="true"/>
          <p:nvPr/>
        </p:nvSpPr>
        <p:spPr>
          <a:xfrm rot="0">
            <a:off x="1127179" y="9017006"/>
            <a:ext cx="442800"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10%</a:t>
            </a:r>
          </a:p>
        </p:txBody>
      </p:sp>
      <p:sp>
        <p:nvSpPr>
          <p:cNvPr name="TextBox 40" id="40"/>
          <p:cNvSpPr txBox="true"/>
          <p:nvPr/>
        </p:nvSpPr>
        <p:spPr>
          <a:xfrm rot="0">
            <a:off x="1569979" y="9017006"/>
            <a:ext cx="2030021" cy="190500"/>
          </a:xfrm>
          <a:prstGeom prst="rect">
            <a:avLst/>
          </a:prstGeom>
        </p:spPr>
        <p:txBody>
          <a:bodyPr anchor="t" rtlCol="false" tIns="0" lIns="0" bIns="0" rIns="0">
            <a:spAutoFit/>
          </a:bodyPr>
          <a:lstStyle/>
          <a:p>
            <a:pPr algn="l">
              <a:lnSpc>
                <a:spcPts val="1440"/>
              </a:lnSpc>
            </a:pPr>
            <a:r>
              <a:rPr lang="en-US" sz="1200" spc="-31">
                <a:solidFill>
                  <a:srgbClr val="061C4B"/>
                </a:solidFill>
                <a:latin typeface="Aileron"/>
                <a:ea typeface="Aileron"/>
                <a:cs typeface="Aileron"/>
                <a:sym typeface="Aileron"/>
              </a:rPr>
              <a:t>Operational expenses</a:t>
            </a:r>
          </a:p>
        </p:txBody>
      </p:sp>
      <p:sp>
        <p:nvSpPr>
          <p:cNvPr name="TextBox 41" id="41"/>
          <p:cNvSpPr txBox="true"/>
          <p:nvPr/>
        </p:nvSpPr>
        <p:spPr>
          <a:xfrm rot="0">
            <a:off x="3960000" y="7546203"/>
            <a:ext cx="2844000" cy="269875"/>
          </a:xfrm>
          <a:prstGeom prst="rect">
            <a:avLst/>
          </a:prstGeom>
        </p:spPr>
        <p:txBody>
          <a:bodyPr anchor="t" rtlCol="false" tIns="0" lIns="0" bIns="0" rIns="0">
            <a:spAutoFit/>
          </a:bodyPr>
          <a:lstStyle/>
          <a:p>
            <a:pPr algn="l">
              <a:lnSpc>
                <a:spcPts val="2000"/>
              </a:lnSpc>
            </a:pPr>
            <a:r>
              <a:rPr lang="en-US" sz="2000" spc="-92" b="true">
                <a:solidFill>
                  <a:srgbClr val="061C4B"/>
                </a:solidFill>
                <a:latin typeface="Aileron Bold"/>
                <a:ea typeface="Aileron Bold"/>
                <a:cs typeface="Aileron Bold"/>
                <a:sym typeface="Aileron Bold"/>
              </a:rPr>
              <a:t>Contact us:</a:t>
            </a:r>
          </a:p>
        </p:txBody>
      </p:sp>
      <p:sp>
        <p:nvSpPr>
          <p:cNvPr name="TextBox 42" id="42"/>
          <p:cNvSpPr txBox="true"/>
          <p:nvPr/>
        </p:nvSpPr>
        <p:spPr>
          <a:xfrm rot="0">
            <a:off x="3960000" y="8205387"/>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www.reallygreatsite.com</a:t>
            </a:r>
          </a:p>
        </p:txBody>
      </p:sp>
      <p:sp>
        <p:nvSpPr>
          <p:cNvPr name="TextBox 43" id="43"/>
          <p:cNvSpPr txBox="true"/>
          <p:nvPr/>
        </p:nvSpPr>
        <p:spPr>
          <a:xfrm rot="0">
            <a:off x="3960000" y="8953136"/>
            <a:ext cx="2472821" cy="190500"/>
          </a:xfrm>
          <a:prstGeom prst="rect">
            <a:avLst/>
          </a:prstGeom>
        </p:spPr>
        <p:txBody>
          <a:bodyPr anchor="t" rtlCol="false" tIns="0" lIns="0" bIns="0" rIns="0">
            <a:spAutoFit/>
          </a:bodyPr>
          <a:lstStyle/>
          <a:p>
            <a:pPr algn="l">
              <a:lnSpc>
                <a:spcPts val="1440"/>
              </a:lnSpc>
            </a:pPr>
            <a:r>
              <a:rPr lang="en-US" b="true" sz="1200" spc="-31">
                <a:solidFill>
                  <a:srgbClr val="061C4B"/>
                </a:solidFill>
                <a:latin typeface="Aileron Bold"/>
                <a:ea typeface="Aileron Bold"/>
                <a:cs typeface="Aileron Bold"/>
                <a:sym typeface="Aileron Bold"/>
              </a:rPr>
              <a:t>hello@reallygreatsite.com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DAHDzqXoPk0</dc:identifier>
  <dcterms:modified xsi:type="dcterms:W3CDTF">2011-08-01T06:04:30Z</dcterms:modified>
  <cp:revision>1</cp:revision>
  <dc:title>Blue and White Modern General Business Proposal</dc:title>
</cp:coreProperties>
</file>