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Oswald Bold" charset="1" panose="00000800000000000000"/>
      <p:regular r:id="rId8"/>
    </p:embeddedFont>
    <p:embeddedFont>
      <p:font typeface="Open Sans Bold" charset="1" panose="00000000000000000000"/>
      <p:regular r:id="rId9"/>
    </p:embeddedFont>
    <p:embeddedFont>
      <p:font typeface="Open Sans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D1F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85468" y="-827808"/>
            <a:ext cx="7857228" cy="12761291"/>
            <a:chOff x="0" y="0"/>
            <a:chExt cx="10476305" cy="1701505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30000"/>
            </a:blip>
            <a:srcRect l="32619" t="0" r="26410" b="0"/>
            <a:stretch>
              <a:fillRect/>
            </a:stretch>
          </p:blipFill>
          <p:spPr>
            <a:xfrm flipH="false" flipV="false">
              <a:off x="0" y="0"/>
              <a:ext cx="10476305" cy="17015054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6054359" y="-827808"/>
            <a:ext cx="2861395" cy="12611239"/>
          </a:xfrm>
          <a:custGeom>
            <a:avLst/>
            <a:gdLst/>
            <a:ahLst/>
            <a:cxnLst/>
            <a:rect r="r" b="b" t="t" l="l"/>
            <a:pathLst>
              <a:path h="12611239" w="2861395">
                <a:moveTo>
                  <a:pt x="0" y="0"/>
                </a:moveTo>
                <a:lnTo>
                  <a:pt x="2861395" y="0"/>
                </a:lnTo>
                <a:lnTo>
                  <a:pt x="2861395" y="12611239"/>
                </a:lnTo>
                <a:lnTo>
                  <a:pt x="0" y="126112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70368" t="0" r="-170368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76250" y="779114"/>
            <a:ext cx="5103935" cy="2899803"/>
            <a:chOff x="0" y="0"/>
            <a:chExt cx="6805247" cy="38664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560416"/>
              <a:ext cx="6805247" cy="52453"/>
            </a:xfrm>
            <a:custGeom>
              <a:avLst/>
              <a:gdLst/>
              <a:ahLst/>
              <a:cxnLst/>
              <a:rect r="r" b="b" t="t" l="l"/>
              <a:pathLst>
                <a:path h="52453" w="6805247">
                  <a:moveTo>
                    <a:pt x="0" y="0"/>
                  </a:moveTo>
                  <a:lnTo>
                    <a:pt x="6805247" y="0"/>
                  </a:lnTo>
                  <a:lnTo>
                    <a:pt x="6805247" y="52452"/>
                  </a:lnTo>
                  <a:lnTo>
                    <a:pt x="0" y="52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-6437022" r="0" b="-643702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2700" y="1062325"/>
              <a:ext cx="6757140" cy="18320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346"/>
                </a:lnSpc>
              </a:pPr>
              <a:r>
                <a:rPr lang="en-US" b="true" sz="4690" spc="469">
                  <a:solidFill>
                    <a:srgbClr val="FAFAFA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МАРКЕТИНГОВОЕ ПРЕДЛОЖЕНИЕ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25400" y="3431428"/>
              <a:ext cx="6757140" cy="3550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54"/>
                </a:lnSpc>
              </a:pPr>
              <a:r>
                <a:rPr lang="en-US" b="true" sz="1610" spc="161">
                  <a:solidFill>
                    <a:srgbClr val="FAFAF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ООО "МАРКЕТИНГОВЫЕ ИНИЦИАТИВЫ"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38100"/>
              <a:ext cx="6757140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sz="1654" spc="165">
                  <a:solidFill>
                    <a:srgbClr val="FAFAFA"/>
                  </a:solidFill>
                  <a:latin typeface="Open Sans"/>
                  <a:ea typeface="Open Sans"/>
                  <a:cs typeface="Open Sans"/>
                  <a:sym typeface="Open Sans"/>
                </a:rPr>
                <a:t>ИЮНЬ 2025 Г.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95300" y="9086126"/>
            <a:ext cx="5103935" cy="869766"/>
            <a:chOff x="0" y="0"/>
            <a:chExt cx="6805247" cy="11596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805247" cy="52453"/>
            </a:xfrm>
            <a:custGeom>
              <a:avLst/>
              <a:gdLst/>
              <a:ahLst/>
              <a:cxnLst/>
              <a:rect r="r" b="b" t="t" l="l"/>
              <a:pathLst>
                <a:path h="52453" w="6805247">
                  <a:moveTo>
                    <a:pt x="0" y="0"/>
                  </a:moveTo>
                  <a:lnTo>
                    <a:pt x="6805247" y="0"/>
                  </a:lnTo>
                  <a:lnTo>
                    <a:pt x="6805247" y="52453"/>
                  </a:lnTo>
                  <a:lnTo>
                    <a:pt x="0" y="52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-6437022" r="0" b="-6437022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25400" y="371920"/>
              <a:ext cx="6757140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sz="1654" spc="165">
                  <a:solidFill>
                    <a:srgbClr val="FAFAFA"/>
                  </a:solidFill>
                  <a:latin typeface="Open Sans"/>
                  <a:ea typeface="Open Sans"/>
                  <a:cs typeface="Open Sans"/>
                  <a:sym typeface="Open Sans"/>
                </a:rPr>
                <a:t>ПРЕДЛОЖЕНИЕ ДЛЯ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5400" y="718931"/>
              <a:ext cx="6757140" cy="4407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79"/>
                </a:lnSpc>
              </a:pPr>
              <a:r>
                <a:rPr lang="en-US" b="true" sz="1985" spc="198">
                  <a:solidFill>
                    <a:srgbClr val="FAFAF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КОМПАНИИ "АКЦЕНТ"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24905" y="-747514"/>
            <a:ext cx="4307687" cy="12619758"/>
          </a:xfrm>
          <a:custGeom>
            <a:avLst/>
            <a:gdLst/>
            <a:ahLst/>
            <a:cxnLst/>
            <a:rect r="r" b="b" t="t" l="l"/>
            <a:pathLst>
              <a:path h="12619758" w="4307687">
                <a:moveTo>
                  <a:pt x="0" y="0"/>
                </a:moveTo>
                <a:lnTo>
                  <a:pt x="4307686" y="0"/>
                </a:lnTo>
                <a:lnTo>
                  <a:pt x="4307686" y="12619757"/>
                </a:lnTo>
                <a:lnTo>
                  <a:pt x="0" y="126197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6479" t="0" r="-9647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11759" y="2730045"/>
            <a:ext cx="682502" cy="474924"/>
          </a:xfrm>
          <a:custGeom>
            <a:avLst/>
            <a:gdLst/>
            <a:ahLst/>
            <a:cxnLst/>
            <a:rect r="r" b="b" t="t" l="l"/>
            <a:pathLst>
              <a:path h="474924" w="682502">
                <a:moveTo>
                  <a:pt x="0" y="0"/>
                </a:moveTo>
                <a:lnTo>
                  <a:pt x="682501" y="0"/>
                </a:lnTo>
                <a:lnTo>
                  <a:pt x="682501" y="474924"/>
                </a:lnTo>
                <a:lnTo>
                  <a:pt x="0" y="474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853" r="0" b="-2185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86532" y="2780841"/>
            <a:ext cx="533400" cy="34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9"/>
              </a:lnSpc>
            </a:pPr>
            <a:r>
              <a:rPr lang="en-US" b="true" sz="1985" spc="198">
                <a:solidFill>
                  <a:srgbClr val="6D1F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706165" y="852471"/>
            <a:ext cx="2476500" cy="1144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2"/>
              </a:lnSpc>
            </a:pPr>
            <a:r>
              <a:rPr lang="en-US" b="true" sz="3309" spc="330">
                <a:solidFill>
                  <a:srgbClr val="FAFAFA"/>
                </a:solidFill>
                <a:latin typeface="Oswald Bold"/>
                <a:ea typeface="Oswald Bold"/>
                <a:cs typeface="Oswald Bold"/>
                <a:sym typeface="Oswald Bold"/>
              </a:rPr>
              <a:t>ПРОЦЕСС ПРОЕКТА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04800" y="431051"/>
            <a:ext cx="3715392" cy="1478695"/>
            <a:chOff x="0" y="0"/>
            <a:chExt cx="4953856" cy="197159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330119"/>
              <a:ext cx="4953856" cy="15040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632"/>
                </a:lnSpc>
              </a:pPr>
              <a:r>
                <a:rPr lang="en-US" b="true" sz="3309" spc="330">
                  <a:solidFill>
                    <a:srgbClr val="6D1F25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ПРЕДЛОЖЕНИЕ ПО ПРОЕКТУ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19050"/>
              <a:ext cx="4953856" cy="2356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ООО "МАРКЕТИНГОВЫЕ ИНИЦИАТИВЫ"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706165" y="3387655"/>
            <a:ext cx="2476500" cy="281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 spc="165">
                <a:solidFill>
                  <a:srgbClr val="FAFA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КОНЦЕПЦИИ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06165" y="3710851"/>
            <a:ext cx="2486025" cy="42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103" spc="110">
                <a:solidFill>
                  <a:srgbClr val="FAFAFA"/>
                </a:solidFill>
                <a:latin typeface="Open Sans"/>
                <a:ea typeface="Open Sans"/>
                <a:cs typeface="Open Sans"/>
                <a:sym typeface="Open Sans"/>
              </a:rPr>
              <a:t>Концепции дизайна для бренда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99601" y="5121205"/>
            <a:ext cx="2476500" cy="281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 spc="165">
                <a:solidFill>
                  <a:srgbClr val="FAFA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ВАРИАНТЫ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99601" y="5444401"/>
            <a:ext cx="2486025" cy="42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103" spc="110">
                <a:solidFill>
                  <a:srgbClr val="FAFAFA"/>
                </a:solidFill>
                <a:latin typeface="Open Sans"/>
                <a:ea typeface="Open Sans"/>
                <a:cs typeface="Open Sans"/>
                <a:sym typeface="Open Sans"/>
              </a:rPr>
              <a:t>Заказчики понимают предложенные варианты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05738" y="7031855"/>
            <a:ext cx="2476500" cy="281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 spc="165">
                <a:solidFill>
                  <a:srgbClr val="FAFA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ОКОНЧАНИЕ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05738" y="7355050"/>
            <a:ext cx="2486025" cy="42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103" spc="110">
                <a:solidFill>
                  <a:srgbClr val="FAFAFA"/>
                </a:solidFill>
                <a:latin typeface="Open Sans"/>
                <a:ea typeface="Open Sans"/>
                <a:cs typeface="Open Sans"/>
                <a:sym typeface="Open Sans"/>
              </a:rPr>
              <a:t>Окончательная редакция дизайна и завершение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12088" y="9070205"/>
            <a:ext cx="2476500" cy="281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 spc="165">
                <a:solidFill>
                  <a:srgbClr val="FAFA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ОЦЕНКА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12088" y="9393400"/>
            <a:ext cx="2486025" cy="42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103" spc="110">
                <a:solidFill>
                  <a:srgbClr val="FAFAFA"/>
                </a:solidFill>
                <a:latin typeface="Open Sans"/>
                <a:ea typeface="Open Sans"/>
                <a:cs typeface="Open Sans"/>
                <a:sym typeface="Open Sans"/>
              </a:rPr>
              <a:t>Дизайн должен быть оценен заказчиками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04800" y="2574533"/>
            <a:ext cx="3715392" cy="1726546"/>
            <a:chOff x="0" y="0"/>
            <a:chExt cx="4953856" cy="2302061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38100"/>
              <a:ext cx="4953856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165">
                  <a:solidFill>
                    <a:srgbClr val="6D1F25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НАША КОМПАНИЯ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511361"/>
              <a:ext cx="4953856" cy="17159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Имея более чем 2700 активных клиентов, мы работаем в различных частях мировой экономики. Разнообразие наших клиентов поражает: крупные и небольшие, частные и государственные. Мы помогаем им расти, поддерживать состояние и преображаться.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98450" y="4631933"/>
            <a:ext cx="3715392" cy="1945621"/>
            <a:chOff x="0" y="0"/>
            <a:chExt cx="4953856" cy="2594161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38100"/>
              <a:ext cx="4953856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165">
                  <a:solidFill>
                    <a:srgbClr val="6D1F25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КОНТАКТНАЯ ИНФОРМАЦИЯ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511361"/>
              <a:ext cx="4953856" cy="14238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www.super-website.ru </a:t>
              </a:r>
            </a:p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privet@super-website.ru </a:t>
              </a:r>
            </a:p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+7 (495) 765-69-57</a:t>
              </a:r>
            </a:p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Ул. Любая, д. 21,</a:t>
              </a:r>
            </a:p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г. Краснодар, Россия 848398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04800" y="6899766"/>
            <a:ext cx="3715392" cy="1507471"/>
            <a:chOff x="0" y="0"/>
            <a:chExt cx="4953856" cy="2009961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-38100"/>
              <a:ext cx="4953856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165">
                  <a:solidFill>
                    <a:srgbClr val="6D1F25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КЛИЕНТ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511361"/>
              <a:ext cx="4953856" cy="17159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4"/>
                </a:lnSpc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Основанная в 1989 году в будке сторожа в Воронеже, компания «Лоза» стала лидирующей компьютерной компанией, а затем приобрела компанию "Вектор", первого импортера персональных компьютеров в СССР.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98450" y="8748058"/>
            <a:ext cx="3715392" cy="1288396"/>
            <a:chOff x="0" y="0"/>
            <a:chExt cx="4953856" cy="1717861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0" y="-38100"/>
              <a:ext cx="4953856" cy="363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165">
                  <a:solidFill>
                    <a:srgbClr val="6D1F25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ПРОЕКТ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511361"/>
              <a:ext cx="4953856" cy="1131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182116" indent="-91058" lvl="1">
                <a:lnSpc>
                  <a:spcPts val="1764"/>
                </a:lnSpc>
                <a:buFont typeface="Arial"/>
                <a:buChar char="•"/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Разработка бренда </a:t>
              </a:r>
            </a:p>
            <a:p>
              <a:pPr algn="l" marL="182116" indent="-91058" lvl="1">
                <a:lnSpc>
                  <a:spcPts val="1764"/>
                </a:lnSpc>
                <a:buFont typeface="Arial"/>
                <a:buChar char="•"/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Маркетинг бренда </a:t>
              </a:r>
            </a:p>
            <a:p>
              <a:pPr algn="l" marL="182116" indent="-91058" lvl="1">
                <a:lnSpc>
                  <a:spcPts val="1764"/>
                </a:lnSpc>
                <a:buFont typeface="Arial"/>
                <a:buChar char="•"/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Дизайн и разработка сайтов</a:t>
              </a:r>
            </a:p>
            <a:p>
              <a:pPr algn="l" marL="182116" indent="-91058" lvl="1">
                <a:lnSpc>
                  <a:spcPts val="1764"/>
                </a:lnSpc>
                <a:buFont typeface="Arial"/>
                <a:buChar char="•"/>
              </a:pPr>
              <a:r>
                <a:rPr lang="en-US" sz="1103" spc="110">
                  <a:solidFill>
                    <a:srgbClr val="6D1F25"/>
                  </a:solidFill>
                  <a:latin typeface="Open Sans"/>
                  <a:ea typeface="Open Sans"/>
                  <a:cs typeface="Open Sans"/>
                  <a:sym typeface="Open Sans"/>
                </a:rPr>
                <a:t>Обслуживание сайтов</a:t>
              </a: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5586480" y="4459073"/>
            <a:ext cx="682502" cy="474924"/>
          </a:xfrm>
          <a:custGeom>
            <a:avLst/>
            <a:gdLst/>
            <a:ahLst/>
            <a:cxnLst/>
            <a:rect r="r" b="b" t="t" l="l"/>
            <a:pathLst>
              <a:path h="474924" w="682502">
                <a:moveTo>
                  <a:pt x="0" y="0"/>
                </a:moveTo>
                <a:lnTo>
                  <a:pt x="682502" y="0"/>
                </a:lnTo>
                <a:lnTo>
                  <a:pt x="682502" y="474924"/>
                </a:lnTo>
                <a:lnTo>
                  <a:pt x="0" y="474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853" r="0" b="-21853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5661254" y="4509870"/>
            <a:ext cx="533400" cy="34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9"/>
              </a:lnSpc>
            </a:pPr>
            <a:r>
              <a:rPr lang="en-US" b="true" sz="1985" spc="198">
                <a:solidFill>
                  <a:srgbClr val="6D1F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5586480" y="6370104"/>
            <a:ext cx="682502" cy="474924"/>
          </a:xfrm>
          <a:custGeom>
            <a:avLst/>
            <a:gdLst/>
            <a:ahLst/>
            <a:cxnLst/>
            <a:rect r="r" b="b" t="t" l="l"/>
            <a:pathLst>
              <a:path h="474924" w="682502">
                <a:moveTo>
                  <a:pt x="0" y="0"/>
                </a:moveTo>
                <a:lnTo>
                  <a:pt x="682502" y="0"/>
                </a:lnTo>
                <a:lnTo>
                  <a:pt x="682502" y="474925"/>
                </a:lnTo>
                <a:lnTo>
                  <a:pt x="0" y="474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853" r="0" b="-21853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5661254" y="6420901"/>
            <a:ext cx="533400" cy="34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9"/>
              </a:lnSpc>
            </a:pPr>
            <a:r>
              <a:rPr lang="en-US" b="true" sz="1985" spc="198">
                <a:solidFill>
                  <a:srgbClr val="6D1F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5616814" y="8402471"/>
            <a:ext cx="682502" cy="474924"/>
          </a:xfrm>
          <a:custGeom>
            <a:avLst/>
            <a:gdLst/>
            <a:ahLst/>
            <a:cxnLst/>
            <a:rect r="r" b="b" t="t" l="l"/>
            <a:pathLst>
              <a:path h="474924" w="682502">
                <a:moveTo>
                  <a:pt x="0" y="0"/>
                </a:moveTo>
                <a:lnTo>
                  <a:pt x="682502" y="0"/>
                </a:lnTo>
                <a:lnTo>
                  <a:pt x="682502" y="474924"/>
                </a:lnTo>
                <a:lnTo>
                  <a:pt x="0" y="474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853" r="0" b="-21853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5691587" y="8453267"/>
            <a:ext cx="533400" cy="34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9"/>
              </a:lnSpc>
            </a:pPr>
            <a:r>
              <a:rPr lang="en-US" b="true" sz="1985" spc="198">
                <a:solidFill>
                  <a:srgbClr val="6D1F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304800" y="2254250"/>
            <a:ext cx="3721253" cy="39340"/>
          </a:xfrm>
          <a:custGeom>
            <a:avLst/>
            <a:gdLst/>
            <a:ahLst/>
            <a:cxnLst/>
            <a:rect r="r" b="b" t="t" l="l"/>
            <a:pathLst>
              <a:path h="39340" w="3721253">
                <a:moveTo>
                  <a:pt x="0" y="0"/>
                </a:moveTo>
                <a:lnTo>
                  <a:pt x="3721253" y="0"/>
                </a:lnTo>
                <a:lnTo>
                  <a:pt x="3721253" y="39340"/>
                </a:lnTo>
                <a:lnTo>
                  <a:pt x="0" y="39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679654" r="0" b="-467965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DAHDzoiA550</dc:identifier>
  <dcterms:modified xsi:type="dcterms:W3CDTF">2011-08-01T06:04:30Z</dcterms:modified>
  <cp:revision>1</cp:revision>
  <dc:title>Бордовое Маркетинговое Предложение с Фотографией</dc:title>
</cp:coreProperties>
</file>