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7556500" cy="10693400"/>
  <p:notesSz cx="6858000" cy="9144000"/>
  <p:embeddedFontLst>
    <p:embeddedFont>
      <p:font typeface="Cy Grotesk Key Semi-Bold" charset="1" panose="00000700000000000000"/>
      <p:regular r:id="rId19"/>
    </p:embeddedFont>
    <p:embeddedFont>
      <p:font typeface="Public Sans" charset="1" panose="00000000000000000000"/>
      <p:regular r:id="rId20"/>
    </p:embeddedFont>
    <p:embeddedFont>
      <p:font typeface="Cy Grotesk Key" charset="1" panose="00000500000000000000"/>
      <p:regular r:id="rId21"/>
    </p:embeddedFont>
    <p:embeddedFont>
      <p:font typeface="Public Sans Bold" charset="1" panose="00000000000000000000"/>
      <p:regular r:id="rId22"/>
    </p:embeddedFont>
    <p:embeddedFont>
      <p:font typeface="Public Sans Medium" charset="1" panose="000000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01743" y="8419838"/>
            <a:ext cx="7345037" cy="2422083"/>
            <a:chOff x="0" y="0"/>
            <a:chExt cx="2632295" cy="8680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32296" cy="868020"/>
            </a:xfrm>
            <a:custGeom>
              <a:avLst/>
              <a:gdLst/>
              <a:ahLst/>
              <a:cxnLst/>
              <a:rect r="r" b="b" t="t" l="l"/>
              <a:pathLst>
                <a:path h="868020" w="2632296">
                  <a:moveTo>
                    <a:pt x="15811" y="0"/>
                  </a:moveTo>
                  <a:lnTo>
                    <a:pt x="2616485" y="0"/>
                  </a:lnTo>
                  <a:cubicBezTo>
                    <a:pt x="2620678" y="0"/>
                    <a:pt x="2624700" y="1666"/>
                    <a:pt x="2627665" y="4631"/>
                  </a:cubicBezTo>
                  <a:cubicBezTo>
                    <a:pt x="2630630" y="7596"/>
                    <a:pt x="2632296" y="11617"/>
                    <a:pt x="2632296" y="15811"/>
                  </a:cubicBezTo>
                  <a:lnTo>
                    <a:pt x="2632296" y="852210"/>
                  </a:lnTo>
                  <a:cubicBezTo>
                    <a:pt x="2632296" y="856403"/>
                    <a:pt x="2630630" y="860424"/>
                    <a:pt x="2627665" y="863389"/>
                  </a:cubicBezTo>
                  <a:cubicBezTo>
                    <a:pt x="2624700" y="866354"/>
                    <a:pt x="2620678" y="868020"/>
                    <a:pt x="2616485" y="868020"/>
                  </a:cubicBezTo>
                  <a:lnTo>
                    <a:pt x="15811" y="868020"/>
                  </a:lnTo>
                  <a:cubicBezTo>
                    <a:pt x="11617" y="868020"/>
                    <a:pt x="7596" y="866354"/>
                    <a:pt x="4631" y="863389"/>
                  </a:cubicBezTo>
                  <a:cubicBezTo>
                    <a:pt x="1666" y="860424"/>
                    <a:pt x="0" y="856403"/>
                    <a:pt x="0" y="852210"/>
                  </a:cubicBezTo>
                  <a:lnTo>
                    <a:pt x="0" y="15811"/>
                  </a:lnTo>
                  <a:cubicBezTo>
                    <a:pt x="0" y="11617"/>
                    <a:pt x="1666" y="7596"/>
                    <a:pt x="4631" y="4631"/>
                  </a:cubicBezTo>
                  <a:cubicBezTo>
                    <a:pt x="7596" y="1666"/>
                    <a:pt x="11617" y="0"/>
                    <a:pt x="15811" y="0"/>
                  </a:cubicBezTo>
                  <a:close/>
                </a:path>
              </a:pathLst>
            </a:custGeom>
            <a:solidFill>
              <a:srgbClr val="3D4D4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632295" cy="8965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597891" y="6258333"/>
            <a:ext cx="367742" cy="367742"/>
          </a:xfrm>
          <a:custGeom>
            <a:avLst/>
            <a:gdLst/>
            <a:ahLst/>
            <a:cxnLst/>
            <a:rect r="r" b="b" t="t" l="l"/>
            <a:pathLst>
              <a:path h="367742" w="367742">
                <a:moveTo>
                  <a:pt x="0" y="0"/>
                </a:moveTo>
                <a:lnTo>
                  <a:pt x="367742" y="0"/>
                </a:lnTo>
                <a:lnTo>
                  <a:pt x="367742" y="367741"/>
                </a:lnTo>
                <a:lnTo>
                  <a:pt x="0" y="367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59729" y="5140701"/>
            <a:ext cx="3945672" cy="1918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6800" b="true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Project</a:t>
            </a:r>
          </a:p>
          <a:p>
            <a:pPr algn="l" marL="0" indent="0" lvl="0">
              <a:lnSpc>
                <a:spcPts val="7480"/>
              </a:lnSpc>
            </a:pPr>
            <a:r>
              <a:rPr lang="en-US" b="true" sz="6800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Proposal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90205" y="479420"/>
            <a:ext cx="1344604" cy="61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Liceria</a:t>
            </a:r>
          </a:p>
          <a:p>
            <a:pPr algn="l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Corporate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344040" y="474207"/>
            <a:ext cx="699254" cy="61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June</a:t>
            </a:r>
          </a:p>
          <a:p>
            <a:pPr algn="r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2030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07181" y="7226000"/>
            <a:ext cx="4274582" cy="738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14"/>
              </a:lnSpc>
            </a:pPr>
            <a:r>
              <a:rPr lang="en-US" sz="2649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Digital Marketing</a:t>
            </a:r>
          </a:p>
          <a:p>
            <a:pPr algn="l" marL="0" indent="0" lvl="0">
              <a:lnSpc>
                <a:spcPts val="2914"/>
              </a:lnSpc>
            </a:pPr>
            <a:r>
              <a:rPr lang="en-US" sz="2649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Transformation Initiative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95920" y="9588127"/>
            <a:ext cx="1434114" cy="262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34"/>
              </a:lnSpc>
            </a:pPr>
            <a:r>
              <a:rPr lang="en-US" sz="184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Prepared by 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95920" y="9922226"/>
            <a:ext cx="1604010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5"/>
              </a:lnSpc>
            </a:pPr>
            <a:r>
              <a:rPr lang="en-US" b="true" sz="225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Avery Davis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780000" y="9588127"/>
            <a:ext cx="1487484" cy="262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34"/>
              </a:lnSpc>
            </a:pPr>
            <a:r>
              <a:rPr lang="en-US" sz="184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Prepared for 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780000" y="9922226"/>
            <a:ext cx="1799868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5"/>
              </a:lnSpc>
            </a:pPr>
            <a:r>
              <a:rPr lang="en-US" b="true" sz="225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Wardiere. Inc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3D4D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9513" y="1241039"/>
            <a:ext cx="5220714" cy="61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1"/>
              </a:lnSpc>
            </a:pPr>
            <a:r>
              <a:rPr lang="en-US" b="true" sz="4319">
                <a:solidFill>
                  <a:srgbClr val="FFFFFF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Table of Contents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96248" y="2550667"/>
            <a:ext cx="1274921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5"/>
              </a:lnSpc>
            </a:pPr>
            <a:r>
              <a:rPr lang="en-US" sz="225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Summary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0" y="2263668"/>
            <a:ext cx="7050487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0" y="3142466"/>
            <a:ext cx="7050487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0" y="4021263"/>
            <a:ext cx="7050487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0" y="4900061"/>
            <a:ext cx="7050487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0" y="5778859"/>
            <a:ext cx="7050487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0" y="6657656"/>
            <a:ext cx="7050487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0" y="7536454"/>
            <a:ext cx="7050487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0" y="8415251"/>
            <a:ext cx="7050487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0" y="9294049"/>
            <a:ext cx="7050487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0" y="10172847"/>
            <a:ext cx="7050487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0">
            <a:off x="509513" y="2526268"/>
            <a:ext cx="339608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DED0B6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03440" y="3433565"/>
            <a:ext cx="2434828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5"/>
              </a:lnSpc>
            </a:pPr>
            <a:r>
              <a:rPr lang="en-US" sz="225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Project Objectives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16706" y="3409166"/>
            <a:ext cx="435671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DED0B6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3440" y="4312363"/>
            <a:ext cx="2710934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5"/>
              </a:lnSpc>
            </a:pPr>
            <a:r>
              <a:rPr lang="en-US" sz="225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Scope of the Project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6706" y="4287963"/>
            <a:ext cx="443190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DED0B6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10633" y="5195261"/>
            <a:ext cx="1760458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5"/>
              </a:lnSpc>
            </a:pPr>
            <a:r>
              <a:rPr lang="en-US" sz="225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Methodology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23898" y="5170861"/>
            <a:ext cx="440074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DED0B6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10633" y="6060433"/>
            <a:ext cx="1138476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5"/>
              </a:lnSpc>
            </a:pPr>
            <a:r>
              <a:rPr lang="en-US" sz="225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Timeline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23898" y="6036034"/>
            <a:ext cx="441023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DED0B6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05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17825" y="6943331"/>
            <a:ext cx="2242304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5"/>
              </a:lnSpc>
            </a:pPr>
            <a:r>
              <a:rPr lang="en-US" sz="225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Budget Estimate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31090" y="6918932"/>
            <a:ext cx="448813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DED0B6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06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17825" y="7822128"/>
            <a:ext cx="2131695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5"/>
              </a:lnSpc>
            </a:pPr>
            <a:r>
              <a:rPr lang="en-US" sz="225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Risk Assesment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31090" y="7797729"/>
            <a:ext cx="415076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DED0B6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07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25018" y="8705027"/>
            <a:ext cx="1642824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5"/>
              </a:lnSpc>
            </a:pPr>
            <a:r>
              <a:rPr lang="en-US" sz="225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Stakeholder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38283" y="8680627"/>
            <a:ext cx="442581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DED0B6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08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25018" y="9585148"/>
            <a:ext cx="269212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5"/>
              </a:lnSpc>
            </a:pPr>
            <a:r>
              <a:rPr lang="en-US" sz="225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Expected Outcomes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38283" y="9560749"/>
            <a:ext cx="448813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DED0B6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09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23789" y="1547980"/>
            <a:ext cx="7667084" cy="4057271"/>
            <a:chOff x="0" y="0"/>
            <a:chExt cx="1616300" cy="8553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16300" cy="855314"/>
            </a:xfrm>
            <a:custGeom>
              <a:avLst/>
              <a:gdLst/>
              <a:ahLst/>
              <a:cxnLst/>
              <a:rect r="r" b="b" t="t" l="l"/>
              <a:pathLst>
                <a:path h="855314" w="1616300">
                  <a:moveTo>
                    <a:pt x="15146" y="0"/>
                  </a:moveTo>
                  <a:lnTo>
                    <a:pt x="1601154" y="0"/>
                  </a:lnTo>
                  <a:cubicBezTo>
                    <a:pt x="1609519" y="0"/>
                    <a:pt x="1616300" y="6781"/>
                    <a:pt x="1616300" y="15146"/>
                  </a:cubicBezTo>
                  <a:lnTo>
                    <a:pt x="1616300" y="840168"/>
                  </a:lnTo>
                  <a:cubicBezTo>
                    <a:pt x="1616300" y="848533"/>
                    <a:pt x="1609519" y="855314"/>
                    <a:pt x="1601154" y="855314"/>
                  </a:cubicBezTo>
                  <a:lnTo>
                    <a:pt x="15146" y="855314"/>
                  </a:lnTo>
                  <a:cubicBezTo>
                    <a:pt x="6781" y="855314"/>
                    <a:pt x="0" y="848533"/>
                    <a:pt x="0" y="840168"/>
                  </a:cubicBezTo>
                  <a:lnTo>
                    <a:pt x="0" y="15146"/>
                  </a:lnTo>
                  <a:cubicBezTo>
                    <a:pt x="0" y="6781"/>
                    <a:pt x="6781" y="0"/>
                    <a:pt x="15146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2951" r="0" b="-12951"/>
              </a:stretch>
            </a:blipFill>
            <a:ln w="19050" cap="sq">
              <a:solidFill>
                <a:srgbClr val="111111"/>
              </a:solidFill>
              <a:prstDash val="solid"/>
              <a:miter/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490205" y="479420"/>
            <a:ext cx="1344604" cy="61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Liceria</a:t>
            </a:r>
          </a:p>
          <a:p>
            <a:pPr algn="l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Corporate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344040" y="474207"/>
            <a:ext cx="699254" cy="61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June</a:t>
            </a:r>
          </a:p>
          <a:p>
            <a:pPr algn="r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2030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09513" y="6018415"/>
            <a:ext cx="2722297" cy="61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1"/>
              </a:lnSpc>
            </a:pPr>
            <a:r>
              <a:rPr lang="en-US" b="true" sz="4319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Summary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09513" y="7329492"/>
            <a:ext cx="6533781" cy="2845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870"/>
              </a:lnSpc>
            </a:pPr>
            <a:r>
              <a:rPr lang="en-US" sz="2050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The Digital Marketing Transformation Initiative aims to enhance the company’s online presence, improve customer engagement, and drive higher conversion rates through a comprehensive strategy. This project will utilize data-driven approaches, cutting-edge tools, and targeted campaigns to achieve measurable results that align with the company’s growth objectives.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16706" y="6856674"/>
            <a:ext cx="269898" cy="61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1"/>
              </a:lnSpc>
            </a:pPr>
            <a:r>
              <a:rPr lang="en-US" b="true" sz="4319">
                <a:solidFill>
                  <a:srgbClr val="B2A295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“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926157" y="2789399"/>
            <a:ext cx="3420244" cy="7385896"/>
            <a:chOff x="0" y="0"/>
            <a:chExt cx="721022" cy="15570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21022" cy="1557023"/>
            </a:xfrm>
            <a:custGeom>
              <a:avLst/>
              <a:gdLst/>
              <a:ahLst/>
              <a:cxnLst/>
              <a:rect r="r" b="b" t="t" l="l"/>
              <a:pathLst>
                <a:path h="1557023" w="721022">
                  <a:moveTo>
                    <a:pt x="33953" y="0"/>
                  </a:moveTo>
                  <a:lnTo>
                    <a:pt x="687069" y="0"/>
                  </a:lnTo>
                  <a:cubicBezTo>
                    <a:pt x="705821" y="0"/>
                    <a:pt x="721022" y="15201"/>
                    <a:pt x="721022" y="33953"/>
                  </a:cubicBezTo>
                  <a:lnTo>
                    <a:pt x="721022" y="1523069"/>
                  </a:lnTo>
                  <a:cubicBezTo>
                    <a:pt x="721022" y="1532074"/>
                    <a:pt x="717445" y="1540710"/>
                    <a:pt x="711078" y="1547078"/>
                  </a:cubicBezTo>
                  <a:cubicBezTo>
                    <a:pt x="704710" y="1553445"/>
                    <a:pt x="696074" y="1557023"/>
                    <a:pt x="687069" y="1557023"/>
                  </a:cubicBezTo>
                  <a:lnTo>
                    <a:pt x="33953" y="1557023"/>
                  </a:lnTo>
                  <a:cubicBezTo>
                    <a:pt x="15201" y="1557023"/>
                    <a:pt x="0" y="1541821"/>
                    <a:pt x="0" y="1523069"/>
                  </a:cubicBezTo>
                  <a:lnTo>
                    <a:pt x="0" y="33953"/>
                  </a:lnTo>
                  <a:cubicBezTo>
                    <a:pt x="0" y="15201"/>
                    <a:pt x="15201" y="0"/>
                    <a:pt x="33953" y="0"/>
                  </a:cubicBezTo>
                  <a:close/>
                </a:path>
              </a:pathLst>
            </a:custGeom>
            <a:blipFill>
              <a:blip r:embed="rId2"/>
              <a:stretch>
                <a:fillRect l="-21937" t="0" r="-21937" b="0"/>
              </a:stretch>
            </a:blipFill>
            <a:ln w="19050" cap="sq">
              <a:solidFill>
                <a:srgbClr val="111111"/>
              </a:solidFill>
              <a:prstDash val="solid"/>
              <a:miter/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517280" y="2698183"/>
            <a:ext cx="3045306" cy="61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1"/>
              </a:lnSpc>
            </a:pPr>
            <a:r>
              <a:rPr lang="en-US" b="true" sz="4319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Objectives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17280" y="4334177"/>
            <a:ext cx="3796757" cy="588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54"/>
              </a:lnSpc>
            </a:pPr>
            <a:r>
              <a:rPr lang="en-US" sz="2049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Increase website traffic by 30% within six months.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16706" y="3856753"/>
            <a:ext cx="339608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90205" y="479420"/>
            <a:ext cx="1344604" cy="61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Liceria</a:t>
            </a:r>
          </a:p>
          <a:p>
            <a:pPr algn="l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Corporate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344040" y="474207"/>
            <a:ext cx="699254" cy="61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June</a:t>
            </a:r>
          </a:p>
          <a:p>
            <a:pPr algn="r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2030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16706" y="5809185"/>
            <a:ext cx="3796757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54"/>
              </a:lnSpc>
            </a:pPr>
            <a:r>
              <a:rPr lang="en-US" sz="2049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Boost social media engagement rates by 25% in the next quarter.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6706" y="5331762"/>
            <a:ext cx="435671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6706" y="7569944"/>
            <a:ext cx="3796757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54"/>
              </a:lnSpc>
            </a:pPr>
            <a:r>
              <a:rPr lang="en-US" sz="2049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Achieve a 20% improvement in lead conversion rates by the end of Q3.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17280" y="7092520"/>
            <a:ext cx="443190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17280" y="9326461"/>
            <a:ext cx="3796757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54"/>
              </a:lnSpc>
            </a:pPr>
            <a:r>
              <a:rPr lang="en-US" sz="2049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Enhance brand visibility through SEO and content marketing strategies.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17280" y="8850763"/>
            <a:ext cx="440074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0" y="4596965"/>
            <a:ext cx="7050487" cy="0"/>
          </a:xfrm>
          <a:prstGeom prst="line">
            <a:avLst/>
          </a:prstGeom>
          <a:ln cap="flat" w="19050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516706" y="3999901"/>
            <a:ext cx="332415" cy="33241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D4D4E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5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15883" y="4098956"/>
            <a:ext cx="134060" cy="134305"/>
          </a:xfrm>
          <a:custGeom>
            <a:avLst/>
            <a:gdLst/>
            <a:ahLst/>
            <a:cxnLst/>
            <a:rect r="r" b="b" t="t" l="l"/>
            <a:pathLst>
              <a:path h="134305" w="134060">
                <a:moveTo>
                  <a:pt x="0" y="0"/>
                </a:moveTo>
                <a:lnTo>
                  <a:pt x="134060" y="0"/>
                </a:lnTo>
                <a:lnTo>
                  <a:pt x="134060" y="134305"/>
                </a:lnTo>
                <a:lnTo>
                  <a:pt x="0" y="1343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09513" y="3007679"/>
            <a:ext cx="5966657" cy="61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1"/>
              </a:lnSpc>
            </a:pPr>
            <a:r>
              <a:rPr lang="en-US" b="true" sz="4319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Scope of the Project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3198" y="4994232"/>
            <a:ext cx="6130096" cy="562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2798" indent="-211399" lvl="1">
              <a:lnSpc>
                <a:spcPts val="2154"/>
              </a:lnSpc>
              <a:buFont typeface="Arial"/>
              <a:buChar char="•"/>
            </a:pPr>
            <a:r>
              <a:rPr lang="en-US" sz="1958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Development and execution of a comprehensive digital marketing strategy.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32594" y="3989309"/>
            <a:ext cx="1404430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3D4D4E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Inclusion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90205" y="479420"/>
            <a:ext cx="1344604" cy="61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Liceria</a:t>
            </a:r>
          </a:p>
          <a:p>
            <a:pPr algn="l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Corporate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44040" y="474207"/>
            <a:ext cx="699254" cy="61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June</a:t>
            </a:r>
          </a:p>
          <a:p>
            <a:pPr algn="r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2030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20391" y="5750008"/>
            <a:ext cx="6130096" cy="28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2798" indent="-211399" lvl="1">
              <a:lnSpc>
                <a:spcPts val="2154"/>
              </a:lnSpc>
              <a:buFont typeface="Arial"/>
              <a:buChar char="•"/>
            </a:pPr>
            <a:r>
              <a:rPr lang="en-US" sz="1958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SEO optimization for the company website.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20391" y="6229429"/>
            <a:ext cx="6130096" cy="28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2798" indent="-211399" lvl="1">
              <a:lnSpc>
                <a:spcPts val="2154"/>
              </a:lnSpc>
              <a:buFont typeface="Arial"/>
              <a:buChar char="•"/>
            </a:pPr>
            <a:r>
              <a:rPr lang="en-US" sz="1958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Social media management and advertising.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20391" y="6708850"/>
            <a:ext cx="6130096" cy="28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2798" indent="-211399" lvl="1">
              <a:lnSpc>
                <a:spcPts val="2154"/>
              </a:lnSpc>
              <a:buFont typeface="Arial"/>
              <a:buChar char="•"/>
            </a:pPr>
            <a:r>
              <a:rPr lang="en-US" sz="1958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Email marketing campaigns.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13198" y="7188271"/>
            <a:ext cx="6130096" cy="28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2798" indent="-211399" lvl="1">
              <a:lnSpc>
                <a:spcPts val="2154"/>
              </a:lnSpc>
              <a:buFont typeface="Arial"/>
              <a:buChar char="•"/>
            </a:pPr>
            <a:r>
              <a:rPr lang="en-US" sz="1958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Content creation (blogs, videos, infographics).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20391" y="7667691"/>
            <a:ext cx="6130096" cy="28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2798" indent="-211399" lvl="1">
              <a:lnSpc>
                <a:spcPts val="2154"/>
              </a:lnSpc>
              <a:buFont typeface="Arial"/>
              <a:buChar char="•"/>
            </a:pPr>
            <a:r>
              <a:rPr lang="en-US" sz="1958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Performance analytics and reporting.</a:t>
            </a:r>
          </a:p>
        </p:txBody>
      </p:sp>
      <p:sp>
        <p:nvSpPr>
          <p:cNvPr name="AutoShape 17" id="17"/>
          <p:cNvSpPr/>
          <p:nvPr/>
        </p:nvSpPr>
        <p:spPr>
          <a:xfrm flipV="true">
            <a:off x="0" y="9070392"/>
            <a:ext cx="7050487" cy="0"/>
          </a:xfrm>
          <a:prstGeom prst="line">
            <a:avLst/>
          </a:prstGeom>
          <a:ln cap="flat" w="19050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516706" y="8473328"/>
            <a:ext cx="332415" cy="332415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D4D4E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5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615883" y="8572383"/>
            <a:ext cx="134060" cy="134305"/>
          </a:xfrm>
          <a:custGeom>
            <a:avLst/>
            <a:gdLst/>
            <a:ahLst/>
            <a:cxnLst/>
            <a:rect r="r" b="b" t="t" l="l"/>
            <a:pathLst>
              <a:path h="134305" w="134060">
                <a:moveTo>
                  <a:pt x="0" y="0"/>
                </a:moveTo>
                <a:lnTo>
                  <a:pt x="134060" y="0"/>
                </a:lnTo>
                <a:lnTo>
                  <a:pt x="134060" y="134305"/>
                </a:lnTo>
                <a:lnTo>
                  <a:pt x="0" y="1343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913198" y="9467659"/>
            <a:ext cx="6130096" cy="28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2798" indent="-211399" lvl="1">
              <a:lnSpc>
                <a:spcPts val="2154"/>
              </a:lnSpc>
              <a:buFont typeface="Arial"/>
              <a:buChar char="•"/>
            </a:pPr>
            <a:r>
              <a:rPr lang="en-US" sz="1958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Offline marketing activities.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32594" y="8462736"/>
            <a:ext cx="1508352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3D4D4E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Exclusion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13198" y="9947080"/>
            <a:ext cx="6130096" cy="28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2798" indent="-211399" lvl="1">
              <a:lnSpc>
                <a:spcPts val="2154"/>
              </a:lnSpc>
              <a:buFont typeface="Arial"/>
              <a:buChar char="•"/>
            </a:pPr>
            <a:r>
              <a:rPr lang="en-US" sz="1958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Development of new software platforms.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4881735"/>
            <a:ext cx="7050487" cy="0"/>
          </a:xfrm>
          <a:prstGeom prst="line">
            <a:avLst/>
          </a:prstGeom>
          <a:ln cap="flat" w="19050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516706" y="4284671"/>
            <a:ext cx="332415" cy="33241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D4D4E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5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15883" y="4383726"/>
            <a:ext cx="134060" cy="134305"/>
          </a:xfrm>
          <a:custGeom>
            <a:avLst/>
            <a:gdLst/>
            <a:ahLst/>
            <a:cxnLst/>
            <a:rect r="r" b="b" t="t" l="l"/>
            <a:pathLst>
              <a:path h="134305" w="134060">
                <a:moveTo>
                  <a:pt x="0" y="0"/>
                </a:moveTo>
                <a:lnTo>
                  <a:pt x="134060" y="0"/>
                </a:lnTo>
                <a:lnTo>
                  <a:pt x="134060" y="134305"/>
                </a:lnTo>
                <a:lnTo>
                  <a:pt x="0" y="1343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623789" y="7468213"/>
            <a:ext cx="7667084" cy="2707082"/>
            <a:chOff x="0" y="0"/>
            <a:chExt cx="1616300" cy="5706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16300" cy="570681"/>
            </a:xfrm>
            <a:custGeom>
              <a:avLst/>
              <a:gdLst/>
              <a:ahLst/>
              <a:cxnLst/>
              <a:rect r="r" b="b" t="t" l="l"/>
              <a:pathLst>
                <a:path h="570681" w="1616300">
                  <a:moveTo>
                    <a:pt x="15146" y="0"/>
                  </a:moveTo>
                  <a:lnTo>
                    <a:pt x="1601154" y="0"/>
                  </a:lnTo>
                  <a:cubicBezTo>
                    <a:pt x="1609519" y="0"/>
                    <a:pt x="1616300" y="6781"/>
                    <a:pt x="1616300" y="15146"/>
                  </a:cubicBezTo>
                  <a:lnTo>
                    <a:pt x="1616300" y="555534"/>
                  </a:lnTo>
                  <a:cubicBezTo>
                    <a:pt x="1616300" y="563899"/>
                    <a:pt x="1609519" y="570681"/>
                    <a:pt x="1601154" y="570681"/>
                  </a:cubicBezTo>
                  <a:lnTo>
                    <a:pt x="15146" y="570681"/>
                  </a:lnTo>
                  <a:cubicBezTo>
                    <a:pt x="6781" y="570681"/>
                    <a:pt x="0" y="563899"/>
                    <a:pt x="0" y="555534"/>
                  </a:cubicBezTo>
                  <a:lnTo>
                    <a:pt x="0" y="15146"/>
                  </a:lnTo>
                  <a:cubicBezTo>
                    <a:pt x="0" y="6781"/>
                    <a:pt x="6781" y="0"/>
                    <a:pt x="15146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7265" r="0" b="-17265"/>
              </a:stretch>
            </a:blipFill>
            <a:ln w="19050" cap="sq">
              <a:solidFill>
                <a:srgbClr val="111111"/>
              </a:solidFill>
              <a:prstDash val="solid"/>
              <a:miter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913198" y="5279002"/>
            <a:ext cx="6130096" cy="28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2798" indent="-211399" lvl="1">
              <a:lnSpc>
                <a:spcPts val="2154"/>
              </a:lnSpc>
              <a:buFont typeface="Arial"/>
              <a:buChar char="•"/>
            </a:pPr>
            <a:r>
              <a:rPr lang="en-US" sz="1958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Optimized website with improved SEO rankings.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32594" y="4274079"/>
            <a:ext cx="2637464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3D4D4E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Key Deliverables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90205" y="479420"/>
            <a:ext cx="1344604" cy="61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Liceria</a:t>
            </a:r>
          </a:p>
          <a:p>
            <a:pPr algn="l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Corporate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344040" y="474207"/>
            <a:ext cx="699254" cy="61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June</a:t>
            </a:r>
          </a:p>
          <a:p>
            <a:pPr algn="r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2030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20391" y="5761691"/>
            <a:ext cx="6130096" cy="28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2798" indent="-211399" lvl="1">
              <a:lnSpc>
                <a:spcPts val="2154"/>
              </a:lnSpc>
              <a:buFont typeface="Arial"/>
              <a:buChar char="•"/>
            </a:pPr>
            <a:r>
              <a:rPr lang="en-US" sz="1958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Monthly social media performance reports.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20391" y="6241112"/>
            <a:ext cx="6130096" cy="28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2798" indent="-211399" lvl="1">
              <a:lnSpc>
                <a:spcPts val="2154"/>
              </a:lnSpc>
              <a:buFont typeface="Arial"/>
              <a:buChar char="•"/>
            </a:pPr>
            <a:r>
              <a:rPr lang="en-US" sz="1958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Three high-quality content pieces per month.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20391" y="6720533"/>
            <a:ext cx="6130096" cy="28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22798" indent="-211399" lvl="1">
              <a:lnSpc>
                <a:spcPts val="2154"/>
              </a:lnSpc>
              <a:buFont typeface="Arial"/>
              <a:buChar char="•"/>
            </a:pPr>
            <a:r>
              <a:rPr lang="en-US" sz="1958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Bi-weekly email newsletters.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90205" y="1911570"/>
            <a:ext cx="3715085" cy="61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1"/>
              </a:lnSpc>
            </a:pPr>
            <a:r>
              <a:rPr lang="en-US" b="true" sz="4319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Methodology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90205" y="479420"/>
            <a:ext cx="1344604" cy="61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Liceria</a:t>
            </a:r>
          </a:p>
          <a:p>
            <a:pPr algn="l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Corporate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344040" y="474207"/>
            <a:ext cx="699254" cy="61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June</a:t>
            </a:r>
          </a:p>
          <a:p>
            <a:pPr algn="r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2030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28651" y="3778090"/>
            <a:ext cx="6510704" cy="521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03"/>
              </a:lnSpc>
            </a:pPr>
            <a:r>
              <a:rPr lang="en-US" sz="1821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Conduct an audit of current digital assets and identify opportunities.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8651" y="2978925"/>
            <a:ext cx="435407" cy="34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sz="2365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9636" y="3334407"/>
            <a:ext cx="6213472" cy="344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b="true" sz="2365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Planning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29636" y="5311860"/>
            <a:ext cx="6510704" cy="521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03"/>
              </a:lnSpc>
            </a:pPr>
            <a:r>
              <a:rPr lang="en-US" sz="1821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Create a tailored digital marketing plan based on the audit findings.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9636" y="4512695"/>
            <a:ext cx="435407" cy="34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sz="2365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30621" y="4868177"/>
            <a:ext cx="6213472" cy="344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b="true" sz="2365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Strategy Development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30621" y="6845630"/>
            <a:ext cx="6510704" cy="521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03"/>
              </a:lnSpc>
            </a:pPr>
            <a:r>
              <a:rPr lang="en-US" sz="1821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Implement SEO strategies, launch ad campaigns, and publish content.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30621" y="6046465"/>
            <a:ext cx="435407" cy="34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sz="2365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31606" y="6401947"/>
            <a:ext cx="6213472" cy="344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b="true" sz="2365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Execution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31606" y="8377540"/>
            <a:ext cx="6510704" cy="267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03"/>
              </a:lnSpc>
            </a:pPr>
            <a:r>
              <a:rPr lang="en-US" sz="1821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Track performance metrics and adjust strategies as needed.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1606" y="7578375"/>
            <a:ext cx="435407" cy="34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sz="2365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04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32591" y="7933857"/>
            <a:ext cx="6213472" cy="344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b="true" sz="2365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Monitoring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2591" y="9653805"/>
            <a:ext cx="6510704" cy="521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03"/>
              </a:lnSpc>
            </a:pPr>
            <a:r>
              <a:rPr lang="en-US" sz="1821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Assess project outcomes against predefined KPIs and prepare a final report.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32591" y="8854640"/>
            <a:ext cx="435407" cy="349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sz="2365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05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33575" y="9210122"/>
            <a:ext cx="6213472" cy="344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b="true" sz="2365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Evaluation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6706" y="6676561"/>
            <a:ext cx="6526589" cy="0"/>
          </a:xfrm>
          <a:prstGeom prst="line">
            <a:avLst/>
          </a:prstGeom>
          <a:ln cap="flat" w="19050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516706" y="7382882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516706" y="8079794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516706" y="8776707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516706" y="9473619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516706" y="10170532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490205" y="5341329"/>
            <a:ext cx="2431563" cy="61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1"/>
              </a:lnSpc>
            </a:pPr>
            <a:r>
              <a:rPr lang="en-US" b="true" sz="4319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Timeline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90205" y="479420"/>
            <a:ext cx="1344604" cy="61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Liceria</a:t>
            </a:r>
          </a:p>
          <a:p>
            <a:pPr algn="l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Corporate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344040" y="474207"/>
            <a:ext cx="699254" cy="61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June</a:t>
            </a:r>
          </a:p>
          <a:p>
            <a:pPr algn="r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2030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02199" y="6338540"/>
            <a:ext cx="554593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50"/>
              </a:lnSpc>
            </a:pPr>
            <a:r>
              <a:rPr lang="en-US" b="true" sz="1500">
                <a:solidFill>
                  <a:srgbClr val="B2A295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Phase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00052" y="6338540"/>
            <a:ext cx="955358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50"/>
              </a:lnSpc>
            </a:pPr>
            <a:r>
              <a:rPr lang="en-US" b="true" sz="1500">
                <a:solidFill>
                  <a:srgbClr val="B2A295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Start Date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670540" y="6338540"/>
            <a:ext cx="824746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50"/>
              </a:lnSpc>
            </a:pPr>
            <a:r>
              <a:rPr lang="en-US" b="true" sz="1500">
                <a:solidFill>
                  <a:srgbClr val="B2A295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End Date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141013" y="6340445"/>
            <a:ext cx="1400532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50"/>
              </a:lnSpc>
            </a:pPr>
            <a:r>
              <a:rPr lang="en-US" b="true" sz="1500">
                <a:solidFill>
                  <a:srgbClr val="B2A295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Key Milestones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02199" y="6843132"/>
            <a:ext cx="737354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Planning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200052" y="6843132"/>
            <a:ext cx="534114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400" b="true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June 1,</a:t>
            </a:r>
          </a:p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2030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670540" y="6843132"/>
            <a:ext cx="649605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400" b="true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June 15,</a:t>
            </a:r>
          </a:p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2030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41201" y="6843132"/>
            <a:ext cx="1807293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Monthly performance reviews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02199" y="7540044"/>
            <a:ext cx="1107519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400" b="true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Strategy</a:t>
            </a:r>
          </a:p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Development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200052" y="7540044"/>
            <a:ext cx="646628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400" b="true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June 16,</a:t>
            </a:r>
          </a:p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2030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670540" y="7540044"/>
            <a:ext cx="684848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400" b="true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June 28,</a:t>
            </a:r>
          </a:p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2030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141201" y="7540044"/>
            <a:ext cx="1807293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Monthly performance reviews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02199" y="8236957"/>
            <a:ext cx="834747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Execution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200052" y="8236957"/>
            <a:ext cx="480893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400" b="true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July 1,</a:t>
            </a:r>
          </a:p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2030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670540" y="8236957"/>
            <a:ext cx="915114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400" b="true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January 31,</a:t>
            </a:r>
          </a:p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2031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141201" y="8236957"/>
            <a:ext cx="1807293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Monthly performance reviews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02199" y="8933869"/>
            <a:ext cx="914400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Monitoring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200052" y="8933869"/>
            <a:ext cx="910590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400" b="true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February 1,</a:t>
            </a:r>
          </a:p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2031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670540" y="8933869"/>
            <a:ext cx="1026081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400" b="true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February 15,</a:t>
            </a:r>
          </a:p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2031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141201" y="8933869"/>
            <a:ext cx="1807293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Monthly performance reviews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02199" y="9630782"/>
            <a:ext cx="625793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sz="1400">
                <a:solidFill>
                  <a:srgbClr val="111111"/>
                </a:solidFill>
                <a:latin typeface="Public Sans"/>
                <a:ea typeface="Public Sans"/>
                <a:cs typeface="Public Sans"/>
                <a:sym typeface="Public Sans"/>
              </a:rPr>
              <a:t>Closing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2200052" y="9630782"/>
            <a:ext cx="534114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400" b="true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June 1,</a:t>
            </a:r>
          </a:p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2031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670540" y="9630782"/>
            <a:ext cx="534114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400" b="true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June 1,</a:t>
            </a:r>
          </a:p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2031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141201" y="9630782"/>
            <a:ext cx="1807293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11111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Monthly performance reviews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-623789" y="1547980"/>
            <a:ext cx="7667084" cy="3383774"/>
            <a:chOff x="0" y="0"/>
            <a:chExt cx="1616300" cy="713334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616300" cy="713334"/>
            </a:xfrm>
            <a:custGeom>
              <a:avLst/>
              <a:gdLst/>
              <a:ahLst/>
              <a:cxnLst/>
              <a:rect r="r" b="b" t="t" l="l"/>
              <a:pathLst>
                <a:path h="713334" w="1616300">
                  <a:moveTo>
                    <a:pt x="15146" y="0"/>
                  </a:moveTo>
                  <a:lnTo>
                    <a:pt x="1601154" y="0"/>
                  </a:lnTo>
                  <a:cubicBezTo>
                    <a:pt x="1609519" y="0"/>
                    <a:pt x="1616300" y="6781"/>
                    <a:pt x="1616300" y="15146"/>
                  </a:cubicBezTo>
                  <a:lnTo>
                    <a:pt x="1616300" y="698188"/>
                  </a:lnTo>
                  <a:cubicBezTo>
                    <a:pt x="1616300" y="706553"/>
                    <a:pt x="1609519" y="713334"/>
                    <a:pt x="1601154" y="713334"/>
                  </a:cubicBezTo>
                  <a:lnTo>
                    <a:pt x="15146" y="713334"/>
                  </a:lnTo>
                  <a:cubicBezTo>
                    <a:pt x="6781" y="713334"/>
                    <a:pt x="0" y="706553"/>
                    <a:pt x="0" y="698188"/>
                  </a:cubicBezTo>
                  <a:lnTo>
                    <a:pt x="0" y="15146"/>
                  </a:lnTo>
                  <a:cubicBezTo>
                    <a:pt x="0" y="6781"/>
                    <a:pt x="6781" y="0"/>
                    <a:pt x="15146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5480" r="0" b="-25480"/>
              </a:stretch>
            </a:blipFill>
            <a:ln w="19050" cap="sq">
              <a:solidFill>
                <a:srgbClr val="111111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6706" y="4213829"/>
            <a:ext cx="6526589" cy="0"/>
          </a:xfrm>
          <a:prstGeom prst="line">
            <a:avLst/>
          </a:prstGeom>
          <a:ln cap="flat" w="19050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516706" y="4920149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516706" y="5624436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516706" y="6328722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516706" y="7033008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516706" y="7737295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516706" y="8441581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" id="9"/>
          <p:cNvSpPr txBox="true"/>
          <p:nvPr/>
        </p:nvSpPr>
        <p:spPr>
          <a:xfrm rot="0">
            <a:off x="490205" y="2878597"/>
            <a:ext cx="4857629" cy="61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1"/>
              </a:lnSpc>
            </a:pPr>
            <a:r>
              <a:rPr lang="en-US" b="true" sz="4319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Budget Estimate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90205" y="479420"/>
            <a:ext cx="1344604" cy="61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Liceria</a:t>
            </a:r>
          </a:p>
          <a:p>
            <a:pPr algn="l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Corporate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44040" y="474207"/>
            <a:ext cx="699254" cy="61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June</a:t>
            </a:r>
          </a:p>
          <a:p>
            <a:pPr algn="r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2030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02199" y="3864596"/>
            <a:ext cx="621149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79"/>
              </a:lnSpc>
            </a:pPr>
            <a:r>
              <a:rPr lang="en-US" b="true" sz="1799">
                <a:solidFill>
                  <a:srgbClr val="B2A295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Items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389629" y="3866501"/>
            <a:ext cx="1546265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79"/>
              </a:lnSpc>
            </a:pPr>
            <a:r>
              <a:rPr lang="en-US" b="true" sz="1799">
                <a:solidFill>
                  <a:srgbClr val="B2A295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Estimate Cost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02199" y="4459645"/>
            <a:ext cx="2938626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59"/>
              </a:lnSpc>
            </a:pPr>
            <a:r>
              <a:rPr lang="en-US" b="true" sz="1599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SEO and Website Optimization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389817" y="4458751"/>
            <a:ext cx="1916223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59"/>
              </a:lnSpc>
            </a:pPr>
            <a:r>
              <a:rPr lang="en-US" b="true" sz="1599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$8,000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02199" y="5163931"/>
            <a:ext cx="2938626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59"/>
              </a:lnSpc>
            </a:pPr>
            <a:r>
              <a:rPr lang="en-US" b="true" sz="1599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Social Media Advertising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389817" y="5163037"/>
            <a:ext cx="1916223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59"/>
              </a:lnSpc>
            </a:pPr>
            <a:r>
              <a:rPr lang="en-US" b="true" sz="1599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$10,000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02199" y="5868217"/>
            <a:ext cx="2938626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59"/>
              </a:lnSpc>
            </a:pPr>
            <a:r>
              <a:rPr lang="en-US" b="true" sz="1599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Content Creation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389817" y="5867323"/>
            <a:ext cx="1916223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59"/>
              </a:lnSpc>
            </a:pPr>
            <a:r>
              <a:rPr lang="en-US" b="true" sz="1599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$7,000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02199" y="6572504"/>
            <a:ext cx="2938626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59"/>
              </a:lnSpc>
            </a:pPr>
            <a:r>
              <a:rPr lang="en-US" b="true" sz="1599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Email Marketing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389817" y="6571610"/>
            <a:ext cx="1916223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59"/>
              </a:lnSpc>
            </a:pPr>
            <a:r>
              <a:rPr lang="en-US" b="true" sz="1599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$5,000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02199" y="7276790"/>
            <a:ext cx="2938626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59"/>
              </a:lnSpc>
            </a:pPr>
            <a:r>
              <a:rPr lang="en-US" b="true" sz="1599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Analytics Tools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389817" y="7275896"/>
            <a:ext cx="1916223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59"/>
              </a:lnSpc>
            </a:pPr>
            <a:r>
              <a:rPr lang="en-US" b="true" sz="1599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$3,000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02199" y="7981076"/>
            <a:ext cx="2938626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59"/>
              </a:lnSpc>
            </a:pPr>
            <a:r>
              <a:rPr lang="en-US" b="true" sz="1599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Contingency Fund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389817" y="7980182"/>
            <a:ext cx="1916223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59"/>
              </a:lnSpc>
            </a:pPr>
            <a:r>
              <a:rPr lang="en-US" b="true" sz="1599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$2,000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02199" y="8675838"/>
            <a:ext cx="2938626" cy="332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19"/>
              </a:lnSpc>
            </a:pPr>
            <a:r>
              <a:rPr lang="en-US" b="true" sz="2199">
                <a:solidFill>
                  <a:srgbClr val="3D4D4E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Total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389817" y="8674943"/>
            <a:ext cx="1916223" cy="332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19"/>
              </a:lnSpc>
            </a:pPr>
            <a:r>
              <a:rPr lang="en-US" b="true" sz="2199">
                <a:solidFill>
                  <a:srgbClr val="3D4D4E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$35,000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16706" y="3201750"/>
            <a:ext cx="6526589" cy="0"/>
          </a:xfrm>
          <a:prstGeom prst="line">
            <a:avLst/>
          </a:prstGeom>
          <a:ln cap="flat" w="19050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516706" y="3908071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-623789" y="6515514"/>
            <a:ext cx="7667084" cy="3659780"/>
            <a:chOff x="0" y="0"/>
            <a:chExt cx="1616300" cy="7715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16300" cy="771519"/>
            </a:xfrm>
            <a:custGeom>
              <a:avLst/>
              <a:gdLst/>
              <a:ahLst/>
              <a:cxnLst/>
              <a:rect r="r" b="b" t="t" l="l"/>
              <a:pathLst>
                <a:path h="771519" w="1616300">
                  <a:moveTo>
                    <a:pt x="15146" y="0"/>
                  </a:moveTo>
                  <a:lnTo>
                    <a:pt x="1601154" y="0"/>
                  </a:lnTo>
                  <a:cubicBezTo>
                    <a:pt x="1609519" y="0"/>
                    <a:pt x="1616300" y="6781"/>
                    <a:pt x="1616300" y="15146"/>
                  </a:cubicBezTo>
                  <a:lnTo>
                    <a:pt x="1616300" y="756373"/>
                  </a:lnTo>
                  <a:cubicBezTo>
                    <a:pt x="1616300" y="764738"/>
                    <a:pt x="1609519" y="771519"/>
                    <a:pt x="1601154" y="771519"/>
                  </a:cubicBezTo>
                  <a:lnTo>
                    <a:pt x="15146" y="771519"/>
                  </a:lnTo>
                  <a:cubicBezTo>
                    <a:pt x="6781" y="771519"/>
                    <a:pt x="0" y="764738"/>
                    <a:pt x="0" y="756373"/>
                  </a:cubicBezTo>
                  <a:lnTo>
                    <a:pt x="0" y="15146"/>
                  </a:lnTo>
                  <a:cubicBezTo>
                    <a:pt x="0" y="6781"/>
                    <a:pt x="6781" y="0"/>
                    <a:pt x="15146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3110" r="0" b="-13110"/>
              </a:stretch>
            </a:blipFill>
            <a:ln w="19050" cap="sq">
              <a:solidFill>
                <a:srgbClr val="111111"/>
              </a:solidFill>
              <a:prstDash val="solid"/>
              <a:miter/>
            </a:ln>
          </p:spPr>
        </p:sp>
      </p:grpSp>
      <p:sp>
        <p:nvSpPr>
          <p:cNvPr name="AutoShape 6" id="6"/>
          <p:cNvSpPr/>
          <p:nvPr/>
        </p:nvSpPr>
        <p:spPr>
          <a:xfrm>
            <a:off x="516706" y="4604984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516706" y="5301896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516706" y="5998809"/>
            <a:ext cx="6526589" cy="0"/>
          </a:xfrm>
          <a:prstGeom prst="line">
            <a:avLst/>
          </a:prstGeom>
          <a:ln cap="flat" w="9525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" id="9"/>
          <p:cNvSpPr txBox="true"/>
          <p:nvPr/>
        </p:nvSpPr>
        <p:spPr>
          <a:xfrm rot="0">
            <a:off x="490205" y="1866518"/>
            <a:ext cx="4601474" cy="61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1"/>
              </a:lnSpc>
            </a:pPr>
            <a:r>
              <a:rPr lang="en-US" b="true" sz="4319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Risk Assesment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90205" y="479420"/>
            <a:ext cx="1344604" cy="61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Liceria</a:t>
            </a:r>
          </a:p>
          <a:p>
            <a:pPr algn="l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Corporate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44040" y="474207"/>
            <a:ext cx="699254" cy="61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June</a:t>
            </a:r>
          </a:p>
          <a:p>
            <a:pPr algn="r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2030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02199" y="2863729"/>
            <a:ext cx="396359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50"/>
              </a:lnSpc>
            </a:pPr>
            <a:r>
              <a:rPr lang="en-US" b="true" sz="1500">
                <a:solidFill>
                  <a:srgbClr val="B2A295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Risk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485630" y="2863729"/>
            <a:ext cx="942380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50"/>
              </a:lnSpc>
            </a:pPr>
            <a:r>
              <a:rPr lang="en-US" b="true" sz="1500">
                <a:solidFill>
                  <a:srgbClr val="B2A295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Likelihood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069923" y="2865634"/>
            <a:ext cx="1394579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50"/>
              </a:lnSpc>
            </a:pPr>
            <a:r>
              <a:rPr lang="en-US" b="true" sz="1500">
                <a:solidFill>
                  <a:srgbClr val="B2A295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Mitigation Plan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02199" y="3368321"/>
            <a:ext cx="1742454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Delayed content creation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485630" y="3368321"/>
            <a:ext cx="670798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Medium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070111" y="3368321"/>
            <a:ext cx="1916223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Develop content calendar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780000" y="2867198"/>
            <a:ext cx="636746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50"/>
              </a:lnSpc>
            </a:pPr>
            <a:r>
              <a:rPr lang="en-US" b="true" sz="1500">
                <a:solidFill>
                  <a:srgbClr val="B2A295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Impact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780000" y="3371790"/>
            <a:ext cx="397907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High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02199" y="4065233"/>
            <a:ext cx="1742454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Ad campaign underperformance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485630" y="4065233"/>
            <a:ext cx="670798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Medium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070111" y="4065233"/>
            <a:ext cx="1916223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Conduct A/B testing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780000" y="4068703"/>
            <a:ext cx="670798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Medium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02199" y="4762146"/>
            <a:ext cx="1742454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Budget overruns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485630" y="4762146"/>
            <a:ext cx="342900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Low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070111" y="4762146"/>
            <a:ext cx="1916223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Regular budget tracking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780000" y="4765615"/>
            <a:ext cx="397907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High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02199" y="5459059"/>
            <a:ext cx="1742454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Platform algorithm changes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485630" y="5459059"/>
            <a:ext cx="397907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High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070111" y="5459059"/>
            <a:ext cx="1916223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Stay updated with trends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3780000" y="5462528"/>
            <a:ext cx="670798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0"/>
              </a:lnSpc>
            </a:pPr>
            <a:r>
              <a:rPr lang="en-US" b="true" sz="1400">
                <a:solidFill>
                  <a:srgbClr val="3D4D4E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Medium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90205" y="2211858"/>
            <a:ext cx="3500603" cy="61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1"/>
              </a:lnSpc>
            </a:pPr>
            <a:r>
              <a:rPr lang="en-US" b="true" sz="4319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Stakeholder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90205" y="479420"/>
            <a:ext cx="1344604" cy="61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Liceria</a:t>
            </a:r>
          </a:p>
          <a:p>
            <a:pPr algn="l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Corporate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344040" y="474207"/>
            <a:ext cx="699254" cy="61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June</a:t>
            </a:r>
          </a:p>
          <a:p>
            <a:pPr algn="r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2030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99910" y="3241113"/>
            <a:ext cx="6043384" cy="344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b="true" sz="2365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Digital Marketing Team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98926" y="3664159"/>
            <a:ext cx="6044369" cy="267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03"/>
              </a:lnSpc>
            </a:pPr>
            <a:r>
              <a:rPr lang="en-US" sz="1821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Role : Strategy and execution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16706" y="3262717"/>
            <a:ext cx="291637" cy="291637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D4D4E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5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603717" y="3349622"/>
            <a:ext cx="117615" cy="117829"/>
          </a:xfrm>
          <a:custGeom>
            <a:avLst/>
            <a:gdLst/>
            <a:ahLst/>
            <a:cxnLst/>
            <a:rect r="r" b="b" t="t" l="l"/>
            <a:pathLst>
              <a:path h="117829" w="117615">
                <a:moveTo>
                  <a:pt x="0" y="0"/>
                </a:moveTo>
                <a:lnTo>
                  <a:pt x="117615" y="0"/>
                </a:lnTo>
                <a:lnTo>
                  <a:pt x="117615" y="117829"/>
                </a:lnTo>
                <a:lnTo>
                  <a:pt x="0" y="1178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>
            <a:off x="0" y="4208627"/>
            <a:ext cx="7050487" cy="0"/>
          </a:xfrm>
          <a:prstGeom prst="line">
            <a:avLst/>
          </a:prstGeom>
          <a:ln cap="flat" w="19050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999910" y="4589292"/>
            <a:ext cx="6043384" cy="344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b="true" sz="2365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Content Creators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98926" y="5012338"/>
            <a:ext cx="6044369" cy="267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03"/>
              </a:lnSpc>
            </a:pPr>
            <a:r>
              <a:rPr lang="en-US" sz="1821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Role : Develop marketing content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516706" y="4610897"/>
            <a:ext cx="291637" cy="29163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D4D4E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5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603717" y="4697801"/>
            <a:ext cx="117615" cy="117829"/>
          </a:xfrm>
          <a:custGeom>
            <a:avLst/>
            <a:gdLst/>
            <a:ahLst/>
            <a:cxnLst/>
            <a:rect r="r" b="b" t="t" l="l"/>
            <a:pathLst>
              <a:path h="117829" w="117615">
                <a:moveTo>
                  <a:pt x="0" y="0"/>
                </a:moveTo>
                <a:lnTo>
                  <a:pt x="117615" y="0"/>
                </a:lnTo>
                <a:lnTo>
                  <a:pt x="117615" y="117830"/>
                </a:lnTo>
                <a:lnTo>
                  <a:pt x="0" y="1178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8" id="18"/>
          <p:cNvSpPr/>
          <p:nvPr/>
        </p:nvSpPr>
        <p:spPr>
          <a:xfrm>
            <a:off x="0" y="5556807"/>
            <a:ext cx="7050487" cy="0"/>
          </a:xfrm>
          <a:prstGeom prst="line">
            <a:avLst/>
          </a:prstGeom>
          <a:ln cap="flat" w="19050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9" id="19"/>
          <p:cNvSpPr txBox="true"/>
          <p:nvPr/>
        </p:nvSpPr>
        <p:spPr>
          <a:xfrm rot="0">
            <a:off x="999910" y="5937807"/>
            <a:ext cx="6043384" cy="344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b="true" sz="2365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Analytics Specialist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98926" y="6360853"/>
            <a:ext cx="6044369" cy="267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03"/>
              </a:lnSpc>
            </a:pPr>
            <a:r>
              <a:rPr lang="en-US" sz="1821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Role : Monitor and report performance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516706" y="5959411"/>
            <a:ext cx="291637" cy="291637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D4D4E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5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603717" y="6046315"/>
            <a:ext cx="117615" cy="117829"/>
          </a:xfrm>
          <a:custGeom>
            <a:avLst/>
            <a:gdLst/>
            <a:ahLst/>
            <a:cxnLst/>
            <a:rect r="r" b="b" t="t" l="l"/>
            <a:pathLst>
              <a:path h="117829" w="117615">
                <a:moveTo>
                  <a:pt x="0" y="0"/>
                </a:moveTo>
                <a:lnTo>
                  <a:pt x="117615" y="0"/>
                </a:lnTo>
                <a:lnTo>
                  <a:pt x="117615" y="117830"/>
                </a:lnTo>
                <a:lnTo>
                  <a:pt x="0" y="1178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5" id="25"/>
          <p:cNvSpPr/>
          <p:nvPr/>
        </p:nvSpPr>
        <p:spPr>
          <a:xfrm>
            <a:off x="0" y="6905321"/>
            <a:ext cx="7050487" cy="0"/>
          </a:xfrm>
          <a:prstGeom prst="line">
            <a:avLst/>
          </a:prstGeom>
          <a:ln cap="flat" w="19050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6" id="26"/>
          <p:cNvSpPr txBox="true"/>
          <p:nvPr/>
        </p:nvSpPr>
        <p:spPr>
          <a:xfrm rot="0">
            <a:off x="999910" y="7285986"/>
            <a:ext cx="6043384" cy="344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b="true" sz="2365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Senior Management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98926" y="7709032"/>
            <a:ext cx="6044369" cy="267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03"/>
              </a:lnSpc>
            </a:pPr>
            <a:r>
              <a:rPr lang="en-US" sz="1821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Role : Provide approvals and guidance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516706" y="7307591"/>
            <a:ext cx="291637" cy="291637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D4D4E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5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603717" y="7394495"/>
            <a:ext cx="117615" cy="117829"/>
          </a:xfrm>
          <a:custGeom>
            <a:avLst/>
            <a:gdLst/>
            <a:ahLst/>
            <a:cxnLst/>
            <a:rect r="r" b="b" t="t" l="l"/>
            <a:pathLst>
              <a:path h="117829" w="117615">
                <a:moveTo>
                  <a:pt x="0" y="0"/>
                </a:moveTo>
                <a:lnTo>
                  <a:pt x="117615" y="0"/>
                </a:lnTo>
                <a:lnTo>
                  <a:pt x="117615" y="117829"/>
                </a:lnTo>
                <a:lnTo>
                  <a:pt x="0" y="1178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2" id="32"/>
          <p:cNvSpPr/>
          <p:nvPr/>
        </p:nvSpPr>
        <p:spPr>
          <a:xfrm>
            <a:off x="0" y="8253501"/>
            <a:ext cx="7050487" cy="0"/>
          </a:xfrm>
          <a:prstGeom prst="line">
            <a:avLst/>
          </a:prstGeom>
          <a:ln cap="flat" w="19050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3" id="33"/>
          <p:cNvSpPr txBox="true"/>
          <p:nvPr/>
        </p:nvSpPr>
        <p:spPr>
          <a:xfrm rot="0">
            <a:off x="992718" y="8634501"/>
            <a:ext cx="6043384" cy="344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02"/>
              </a:lnSpc>
            </a:pPr>
            <a:r>
              <a:rPr lang="en-US" b="true" sz="2365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Finance Department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91733" y="9057547"/>
            <a:ext cx="6044369" cy="267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03"/>
              </a:lnSpc>
            </a:pPr>
            <a:r>
              <a:rPr lang="en-US" sz="1821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Role : Oversee budget allocation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509513" y="8656105"/>
            <a:ext cx="291637" cy="291637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3D4D4E"/>
              </a:solidFill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5"/>
                </a:lnSpc>
              </a:pPr>
            </a:p>
          </p:txBody>
        </p:sp>
      </p:grpSp>
      <p:sp>
        <p:nvSpPr>
          <p:cNvPr name="Freeform 38" id="38"/>
          <p:cNvSpPr/>
          <p:nvPr/>
        </p:nvSpPr>
        <p:spPr>
          <a:xfrm flipH="false" flipV="false" rot="0">
            <a:off x="596524" y="8743009"/>
            <a:ext cx="117615" cy="117829"/>
          </a:xfrm>
          <a:custGeom>
            <a:avLst/>
            <a:gdLst/>
            <a:ahLst/>
            <a:cxnLst/>
            <a:rect r="r" b="b" t="t" l="l"/>
            <a:pathLst>
              <a:path h="117829" w="117615">
                <a:moveTo>
                  <a:pt x="0" y="0"/>
                </a:moveTo>
                <a:lnTo>
                  <a:pt x="117615" y="0"/>
                </a:lnTo>
                <a:lnTo>
                  <a:pt x="117615" y="117830"/>
                </a:lnTo>
                <a:lnTo>
                  <a:pt x="0" y="1178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9" id="39"/>
          <p:cNvSpPr/>
          <p:nvPr/>
        </p:nvSpPr>
        <p:spPr>
          <a:xfrm>
            <a:off x="-7192" y="9602015"/>
            <a:ext cx="7050487" cy="0"/>
          </a:xfrm>
          <a:prstGeom prst="line">
            <a:avLst/>
          </a:prstGeom>
          <a:ln cap="flat" w="19050">
            <a:solidFill>
              <a:srgbClr val="3D4D4E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86401" y="2228713"/>
            <a:ext cx="3420244" cy="7946582"/>
            <a:chOff x="0" y="0"/>
            <a:chExt cx="721022" cy="167522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21022" cy="1675221"/>
            </a:xfrm>
            <a:custGeom>
              <a:avLst/>
              <a:gdLst/>
              <a:ahLst/>
              <a:cxnLst/>
              <a:rect r="r" b="b" t="t" l="l"/>
              <a:pathLst>
                <a:path h="1675221" w="721022">
                  <a:moveTo>
                    <a:pt x="33953" y="0"/>
                  </a:moveTo>
                  <a:lnTo>
                    <a:pt x="687069" y="0"/>
                  </a:lnTo>
                  <a:cubicBezTo>
                    <a:pt x="705821" y="0"/>
                    <a:pt x="721022" y="15201"/>
                    <a:pt x="721022" y="33953"/>
                  </a:cubicBezTo>
                  <a:lnTo>
                    <a:pt x="721022" y="1641268"/>
                  </a:lnTo>
                  <a:cubicBezTo>
                    <a:pt x="721022" y="1650273"/>
                    <a:pt x="717445" y="1658909"/>
                    <a:pt x="711078" y="1665276"/>
                  </a:cubicBezTo>
                  <a:cubicBezTo>
                    <a:pt x="704710" y="1671644"/>
                    <a:pt x="696074" y="1675221"/>
                    <a:pt x="687069" y="1675221"/>
                  </a:cubicBezTo>
                  <a:lnTo>
                    <a:pt x="33953" y="1675221"/>
                  </a:lnTo>
                  <a:cubicBezTo>
                    <a:pt x="15201" y="1675221"/>
                    <a:pt x="0" y="1660020"/>
                    <a:pt x="0" y="1641268"/>
                  </a:cubicBezTo>
                  <a:lnTo>
                    <a:pt x="0" y="33953"/>
                  </a:lnTo>
                  <a:cubicBezTo>
                    <a:pt x="0" y="15201"/>
                    <a:pt x="15201" y="0"/>
                    <a:pt x="33953" y="0"/>
                  </a:cubicBezTo>
                  <a:close/>
                </a:path>
              </a:pathLst>
            </a:custGeom>
            <a:blipFill>
              <a:blip r:embed="rId2"/>
              <a:stretch>
                <a:fillRect l="-27398" t="0" r="-27398" b="0"/>
              </a:stretch>
            </a:blipFill>
            <a:ln w="19050" cap="sq">
              <a:solidFill>
                <a:srgbClr val="111111"/>
              </a:solidFill>
              <a:prstDash val="solid"/>
              <a:miter/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3246537" y="2142193"/>
            <a:ext cx="2949370" cy="1222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1"/>
              </a:lnSpc>
            </a:pPr>
            <a:r>
              <a:rPr lang="en-US" sz="4319" b="true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Expected</a:t>
            </a:r>
          </a:p>
          <a:p>
            <a:pPr algn="l" marL="0" indent="0" lvl="0">
              <a:lnSpc>
                <a:spcPts val="4751"/>
              </a:lnSpc>
            </a:pPr>
            <a:r>
              <a:rPr lang="en-US" b="true" sz="4319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Outcomes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246537" y="4084591"/>
            <a:ext cx="3796757" cy="588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54"/>
              </a:lnSpc>
            </a:pPr>
            <a:r>
              <a:rPr lang="en-US" sz="2049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Increased website traffic and improved search rankings.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245963" y="3644590"/>
            <a:ext cx="339608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90205" y="479420"/>
            <a:ext cx="1344604" cy="61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Liceria</a:t>
            </a:r>
          </a:p>
          <a:p>
            <a:pPr algn="l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Corporate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344040" y="474207"/>
            <a:ext cx="699254" cy="61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June</a:t>
            </a:r>
          </a:p>
          <a:p>
            <a:pPr algn="r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2030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247112" y="5388827"/>
            <a:ext cx="3796757" cy="588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54"/>
              </a:lnSpc>
            </a:pPr>
            <a:r>
              <a:rPr lang="en-US" sz="2049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Enhanced social media presence and engagement.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246537" y="4948826"/>
            <a:ext cx="435671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47686" y="6693063"/>
            <a:ext cx="3796757" cy="588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54"/>
              </a:lnSpc>
            </a:pPr>
            <a:r>
              <a:rPr lang="en-US" sz="2049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Higher lead generation and conversion rates.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247112" y="6253062"/>
            <a:ext cx="443190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248260" y="7997299"/>
            <a:ext cx="3796757" cy="588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54"/>
              </a:lnSpc>
            </a:pPr>
            <a:r>
              <a:rPr lang="en-US" sz="2049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Strengthened brand reputation and visibility.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247686" y="7557298"/>
            <a:ext cx="440074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248835" y="9301535"/>
            <a:ext cx="3796757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54"/>
              </a:lnSpc>
            </a:pPr>
            <a:r>
              <a:rPr lang="en-US" sz="2049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Actionable insights from analytics to guide future strategies.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248260" y="8861534"/>
            <a:ext cx="441023" cy="36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3"/>
              </a:lnSpc>
            </a:pPr>
            <a:r>
              <a:rPr lang="en-US" sz="2457">
                <a:solidFill>
                  <a:srgbClr val="B2A295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05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01743" y="8208705"/>
            <a:ext cx="7345037" cy="2735738"/>
            <a:chOff x="0" y="0"/>
            <a:chExt cx="2632295" cy="98042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32296" cy="980427"/>
            </a:xfrm>
            <a:custGeom>
              <a:avLst/>
              <a:gdLst/>
              <a:ahLst/>
              <a:cxnLst/>
              <a:rect r="r" b="b" t="t" l="l"/>
              <a:pathLst>
                <a:path h="980427" w="2632296">
                  <a:moveTo>
                    <a:pt x="15811" y="0"/>
                  </a:moveTo>
                  <a:lnTo>
                    <a:pt x="2616485" y="0"/>
                  </a:lnTo>
                  <a:cubicBezTo>
                    <a:pt x="2620678" y="0"/>
                    <a:pt x="2624700" y="1666"/>
                    <a:pt x="2627665" y="4631"/>
                  </a:cubicBezTo>
                  <a:cubicBezTo>
                    <a:pt x="2630630" y="7596"/>
                    <a:pt x="2632296" y="11617"/>
                    <a:pt x="2632296" y="15811"/>
                  </a:cubicBezTo>
                  <a:lnTo>
                    <a:pt x="2632296" y="964616"/>
                  </a:lnTo>
                  <a:cubicBezTo>
                    <a:pt x="2632296" y="968809"/>
                    <a:pt x="2630630" y="972831"/>
                    <a:pt x="2627665" y="975796"/>
                  </a:cubicBezTo>
                  <a:cubicBezTo>
                    <a:pt x="2624700" y="978761"/>
                    <a:pt x="2620678" y="980427"/>
                    <a:pt x="2616485" y="980427"/>
                  </a:cubicBezTo>
                  <a:lnTo>
                    <a:pt x="15811" y="980427"/>
                  </a:lnTo>
                  <a:cubicBezTo>
                    <a:pt x="11617" y="980427"/>
                    <a:pt x="7596" y="978761"/>
                    <a:pt x="4631" y="975796"/>
                  </a:cubicBezTo>
                  <a:cubicBezTo>
                    <a:pt x="1666" y="972831"/>
                    <a:pt x="0" y="968809"/>
                    <a:pt x="0" y="964616"/>
                  </a:cubicBezTo>
                  <a:lnTo>
                    <a:pt x="0" y="15811"/>
                  </a:lnTo>
                  <a:cubicBezTo>
                    <a:pt x="0" y="11617"/>
                    <a:pt x="1666" y="7596"/>
                    <a:pt x="4631" y="4631"/>
                  </a:cubicBezTo>
                  <a:cubicBezTo>
                    <a:pt x="7596" y="1666"/>
                    <a:pt x="11617" y="0"/>
                    <a:pt x="15811" y="0"/>
                  </a:cubicBezTo>
                  <a:close/>
                </a:path>
              </a:pathLst>
            </a:custGeom>
            <a:solidFill>
              <a:srgbClr val="3D4D4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632295" cy="1009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505449" y="5764109"/>
            <a:ext cx="4814515" cy="1918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6800" b="true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Let’s Work</a:t>
            </a:r>
          </a:p>
          <a:p>
            <a:pPr algn="l" marL="0" indent="0" lvl="0">
              <a:lnSpc>
                <a:spcPts val="7480"/>
              </a:lnSpc>
            </a:pPr>
            <a:r>
              <a:rPr lang="en-US" b="true" sz="6800">
                <a:solidFill>
                  <a:srgbClr val="3D4D4E"/>
                </a:solidFill>
                <a:latin typeface="Cy Grotesk Key Semi-Bold"/>
                <a:ea typeface="Cy Grotesk Key Semi-Bold"/>
                <a:cs typeface="Cy Grotesk Key Semi-Bold"/>
                <a:sym typeface="Cy Grotesk Key Semi-Bold"/>
              </a:rPr>
              <a:t>Together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945462" y="6880894"/>
            <a:ext cx="367742" cy="367742"/>
          </a:xfrm>
          <a:custGeom>
            <a:avLst/>
            <a:gdLst/>
            <a:ahLst/>
            <a:cxnLst/>
            <a:rect r="r" b="b" t="t" l="l"/>
            <a:pathLst>
              <a:path h="367742" w="367742">
                <a:moveTo>
                  <a:pt x="0" y="0"/>
                </a:moveTo>
                <a:lnTo>
                  <a:pt x="367742" y="0"/>
                </a:lnTo>
                <a:lnTo>
                  <a:pt x="367742" y="367742"/>
                </a:lnTo>
                <a:lnTo>
                  <a:pt x="0" y="3677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73525" y="9174150"/>
            <a:ext cx="177127" cy="242943"/>
          </a:xfrm>
          <a:custGeom>
            <a:avLst/>
            <a:gdLst/>
            <a:ahLst/>
            <a:cxnLst/>
            <a:rect r="r" b="b" t="t" l="l"/>
            <a:pathLst>
              <a:path h="242943" w="177127">
                <a:moveTo>
                  <a:pt x="0" y="0"/>
                </a:moveTo>
                <a:lnTo>
                  <a:pt x="177127" y="0"/>
                </a:lnTo>
                <a:lnTo>
                  <a:pt x="177127" y="242943"/>
                </a:lnTo>
                <a:lnTo>
                  <a:pt x="0" y="2429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26231" y="9552176"/>
            <a:ext cx="278516" cy="208584"/>
          </a:xfrm>
          <a:custGeom>
            <a:avLst/>
            <a:gdLst/>
            <a:ahLst/>
            <a:cxnLst/>
            <a:rect r="r" b="b" t="t" l="l"/>
            <a:pathLst>
              <a:path h="208584" w="278516">
                <a:moveTo>
                  <a:pt x="0" y="0"/>
                </a:moveTo>
                <a:lnTo>
                  <a:pt x="278516" y="0"/>
                </a:lnTo>
                <a:lnTo>
                  <a:pt x="278516" y="208584"/>
                </a:lnTo>
                <a:lnTo>
                  <a:pt x="0" y="2085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26231" y="9896778"/>
            <a:ext cx="278516" cy="278516"/>
          </a:xfrm>
          <a:custGeom>
            <a:avLst/>
            <a:gdLst/>
            <a:ahLst/>
            <a:cxnLst/>
            <a:rect r="r" b="b" t="t" l="l"/>
            <a:pathLst>
              <a:path h="278516" w="278516">
                <a:moveTo>
                  <a:pt x="0" y="0"/>
                </a:moveTo>
                <a:lnTo>
                  <a:pt x="278516" y="0"/>
                </a:lnTo>
                <a:lnTo>
                  <a:pt x="278516" y="278516"/>
                </a:lnTo>
                <a:lnTo>
                  <a:pt x="0" y="2785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90205" y="479420"/>
            <a:ext cx="1344604" cy="61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Liceria</a:t>
            </a:r>
          </a:p>
          <a:p>
            <a:pPr algn="l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Corporate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44040" y="474207"/>
            <a:ext cx="699254" cy="61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June</a:t>
            </a:r>
          </a:p>
          <a:p>
            <a:pPr algn="r" marL="0" indent="0" lvl="0">
              <a:lnSpc>
                <a:spcPts val="2472"/>
              </a:lnSpc>
            </a:pPr>
            <a:r>
              <a:rPr lang="en-US" sz="2247">
                <a:solidFill>
                  <a:srgbClr val="3D4D4E"/>
                </a:solidFill>
                <a:latin typeface="Public Sans"/>
                <a:ea typeface="Public Sans"/>
                <a:cs typeface="Public Sans"/>
                <a:sym typeface="Public Sans"/>
              </a:rPr>
              <a:t>2030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19955" y="9174150"/>
            <a:ext cx="1534194" cy="242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15"/>
              </a:lnSpc>
            </a:pPr>
            <a:r>
              <a:rPr lang="en-US" sz="165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+123-456-7890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16706" y="8678850"/>
            <a:ext cx="1514118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5"/>
              </a:lnSpc>
            </a:pPr>
            <a:r>
              <a:rPr lang="en-US" b="true" sz="225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Contact Us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3355" y="9552176"/>
            <a:ext cx="2565352" cy="242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15"/>
              </a:lnSpc>
            </a:pPr>
            <a:r>
              <a:rPr lang="en-US" sz="165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hello@reallygreatsite.com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3355" y="9931137"/>
            <a:ext cx="2451704" cy="242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15"/>
              </a:lnSpc>
            </a:pPr>
            <a:r>
              <a:rPr lang="en-US" sz="165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www.reallygreatsite.com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DAHDzinRxRA</dc:identifier>
  <dcterms:modified xsi:type="dcterms:W3CDTF">2011-08-01T06:04:30Z</dcterms:modified>
  <cp:revision>1</cp:revision>
  <dc:title>Green Simple Company Project Proposal</dc:title>
</cp:coreProperties>
</file>