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Montserrat Bold" charset="1" panose="00000800000000000000"/>
      <p:regular r:id="rId8"/>
    </p:embeddedFont>
    <p:embeddedFont>
      <p:font typeface="Montserrat Semi-Bold" charset="1" panose="000007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26046" y="3680447"/>
            <a:ext cx="10465027" cy="8342203"/>
            <a:chOff x="0" y="0"/>
            <a:chExt cx="13953369" cy="1112293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8406" t="0" r="8406" b="0"/>
            <a:stretch>
              <a:fillRect/>
            </a:stretch>
          </p:blipFill>
          <p:spPr>
            <a:xfrm flipH="false" flipV="false">
              <a:off x="0" y="0"/>
              <a:ext cx="13953369" cy="11122938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3968798" y="-2449147"/>
            <a:ext cx="3071937" cy="6964017"/>
          </a:xfrm>
          <a:custGeom>
            <a:avLst/>
            <a:gdLst/>
            <a:ahLst/>
            <a:cxnLst/>
            <a:rect r="r" b="b" t="t" l="l"/>
            <a:pathLst>
              <a:path h="6964017" w="3071937">
                <a:moveTo>
                  <a:pt x="0" y="0"/>
                </a:moveTo>
                <a:lnTo>
                  <a:pt x="3071937" y="0"/>
                </a:lnTo>
                <a:lnTo>
                  <a:pt x="3071937" y="6964017"/>
                </a:lnTo>
                <a:lnTo>
                  <a:pt x="0" y="69640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3348" t="0" r="-63348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80740" y="3574751"/>
            <a:ext cx="2040158" cy="559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11"/>
              </a:lnSpc>
            </a:pPr>
            <a:r>
              <a:rPr lang="en-US" b="true" sz="1579" spc="214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БЮРО «ТРОФИМОВ»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05478" y="764625"/>
            <a:ext cx="2764812" cy="2155387"/>
            <a:chOff x="0" y="0"/>
            <a:chExt cx="3686416" cy="2873849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307757"/>
              <a:ext cx="3686416" cy="19664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52"/>
                </a:lnSpc>
              </a:pPr>
              <a:r>
                <a:rPr lang="en-US" b="true" sz="2109" spc="274">
                  <a:solidFill>
                    <a:srgbClr val="2222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ПРЕДЛОЖЕНИЕ</a:t>
              </a:r>
            </a:p>
            <a:p>
              <a:pPr algn="l">
                <a:lnSpc>
                  <a:spcPts val="2952"/>
                </a:lnSpc>
              </a:pPr>
              <a:r>
                <a:rPr lang="en-US" b="true" sz="2109" spc="274">
                  <a:solidFill>
                    <a:srgbClr val="2222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ПО ПРОЕКТУ</a:t>
              </a:r>
            </a:p>
            <a:p>
              <a:pPr algn="l">
                <a:lnSpc>
                  <a:spcPts val="2952"/>
                </a:lnSpc>
              </a:pPr>
            </a:p>
            <a:p>
              <a:pPr algn="l">
                <a:lnSpc>
                  <a:spcPts val="2952"/>
                </a:lnSpc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28575"/>
              <a:ext cx="3686416" cy="364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b="true" sz="1654" spc="215">
                  <a:solidFill>
                    <a:srgbClr val="222222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МАРКЕТИНГ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2018561"/>
              <a:ext cx="1313477" cy="855287"/>
            </a:xfrm>
            <a:custGeom>
              <a:avLst/>
              <a:gdLst/>
              <a:ahLst/>
              <a:cxnLst/>
              <a:rect r="r" b="b" t="t" l="l"/>
              <a:pathLst>
                <a:path h="855287" w="1313477">
                  <a:moveTo>
                    <a:pt x="0" y="0"/>
                  </a:moveTo>
                  <a:lnTo>
                    <a:pt x="1313477" y="0"/>
                  </a:lnTo>
                  <a:lnTo>
                    <a:pt x="1313477" y="855288"/>
                  </a:lnTo>
                  <a:lnTo>
                    <a:pt x="0" y="855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-780" r="0" b="-78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100417" y="2981695"/>
            <a:ext cx="807305" cy="403652"/>
          </a:xfrm>
          <a:custGeom>
            <a:avLst/>
            <a:gdLst/>
            <a:ahLst/>
            <a:cxnLst/>
            <a:rect r="r" b="b" t="t" l="l"/>
            <a:pathLst>
              <a:path h="403652" w="807305">
                <a:moveTo>
                  <a:pt x="0" y="0"/>
                </a:moveTo>
                <a:lnTo>
                  <a:pt x="807305" y="0"/>
                </a:lnTo>
                <a:lnTo>
                  <a:pt x="807305" y="403652"/>
                </a:lnTo>
                <a:lnTo>
                  <a:pt x="0" y="4036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641" r="0" b="-641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5400000">
            <a:off x="3107918" y="181136"/>
            <a:ext cx="4757007" cy="67475"/>
          </a:xfrm>
          <a:custGeom>
            <a:avLst/>
            <a:gdLst/>
            <a:ahLst/>
            <a:cxnLst/>
            <a:rect r="r" b="b" t="t" l="l"/>
            <a:pathLst>
              <a:path h="67475" w="4757007">
                <a:moveTo>
                  <a:pt x="0" y="0"/>
                </a:moveTo>
                <a:lnTo>
                  <a:pt x="4757007" y="0"/>
                </a:lnTo>
                <a:lnTo>
                  <a:pt x="4757007" y="67476"/>
                </a:lnTo>
                <a:lnTo>
                  <a:pt x="0" y="674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249827" r="0" b="-249827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05478" y="8973586"/>
            <a:ext cx="2764812" cy="1120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3"/>
              </a:lnSpc>
            </a:pPr>
            <a:r>
              <a:rPr lang="en-US" b="true" sz="2131" spc="2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ПРЕДЛОЖЕНИЕ</a:t>
            </a:r>
          </a:p>
          <a:p>
            <a:pPr algn="l">
              <a:lnSpc>
                <a:spcPts val="2983"/>
              </a:lnSpc>
            </a:pPr>
            <a:r>
              <a:rPr lang="en-US" b="true" sz="2131" spc="2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 ИВАНА ПЕТРОВА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1076" y="1004969"/>
            <a:ext cx="2764812" cy="69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87"/>
              </a:lnSpc>
            </a:pPr>
            <a:r>
              <a:rPr lang="en-US" b="true" sz="4134" spc="537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ПРОЕКТ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91076" y="2242342"/>
            <a:ext cx="2764812" cy="280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6"/>
              </a:lnSpc>
            </a:pPr>
            <a:r>
              <a:rPr lang="en-US" b="true" sz="1654" spc="215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ИВАН ПЕТРОВ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1076" y="3121961"/>
            <a:ext cx="2764188" cy="291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4"/>
              </a:lnSpc>
            </a:pPr>
            <a:r>
              <a:rPr lang="en-US" sz="953" spc="28" b="true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Деловое предложение - это письменное предложение от продавца для потенциального покупателя. Деловые предложения зачастую являются ключевым этапом процесса комплексных продаж, т.е. в случае, если для покупателя важна не только цена покупки.</a:t>
            </a:r>
          </a:p>
          <a:p>
            <a:pPr algn="l">
              <a:lnSpc>
                <a:spcPts val="1534"/>
              </a:lnSpc>
            </a:pPr>
          </a:p>
          <a:p>
            <a:pPr algn="l">
              <a:lnSpc>
                <a:spcPts val="1534"/>
              </a:lnSpc>
            </a:pPr>
            <a:r>
              <a:rPr lang="en-US" sz="953" spc="28" b="true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Предложение ставит требования покупателя в контекст, благоприятный для товаров и услуг продавца, а также информирует покупателя о возможностях продавца в удовлетворении его потребностей.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91076" y="6260697"/>
            <a:ext cx="2764812" cy="1856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6"/>
              </a:lnSpc>
            </a:pPr>
          </a:p>
          <a:p>
            <a:pPr algn="l">
              <a:lnSpc>
                <a:spcPts val="2946"/>
              </a:lnSpc>
            </a:pPr>
            <a:r>
              <a:rPr lang="en-US" b="true" sz="2104" spc="273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ПРИВЛЕЧЕНИЕ,</a:t>
            </a:r>
          </a:p>
          <a:p>
            <a:pPr algn="l">
              <a:lnSpc>
                <a:spcPts val="2946"/>
              </a:lnSpc>
            </a:pPr>
            <a:r>
              <a:rPr lang="en-US" b="true" sz="2104" spc="273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ВОВЛЕЧЕНИЕ И КОНВЕРТАЦИЯ</a:t>
            </a:r>
          </a:p>
          <a:p>
            <a:pPr algn="l">
              <a:lnSpc>
                <a:spcPts val="2946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91076" y="8422581"/>
            <a:ext cx="2771775" cy="1546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4"/>
              </a:lnSpc>
            </a:pPr>
            <a:r>
              <a:rPr lang="en-US" sz="953" spc="28" b="true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Деловое предложение - это письменное предложение от продавца для потенциального покупателя. Деловые предложения зачастую являются ключевым этапом процесса комплексных продаж, т.е. в случае, если для покупателя важна не только цена покупки.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093556" y="-1424401"/>
            <a:ext cx="5146018" cy="7298112"/>
            <a:chOff x="0" y="0"/>
            <a:chExt cx="6861358" cy="9730817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/>
            <a:srcRect l="26527" t="0" r="26527" b="0"/>
            <a:stretch>
              <a:fillRect/>
            </a:stretch>
          </p:blipFill>
          <p:spPr>
            <a:xfrm flipH="false" flipV="false">
              <a:off x="0" y="0"/>
              <a:ext cx="6861358" cy="9730817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590156" y="2744225"/>
            <a:ext cx="9441479" cy="143844"/>
          </a:xfrm>
          <a:custGeom>
            <a:avLst/>
            <a:gdLst/>
            <a:ahLst/>
            <a:cxnLst/>
            <a:rect r="r" b="b" t="t" l="l"/>
            <a:pathLst>
              <a:path h="143844" w="9441479">
                <a:moveTo>
                  <a:pt x="0" y="0"/>
                </a:moveTo>
                <a:lnTo>
                  <a:pt x="9441479" y="0"/>
                </a:lnTo>
                <a:lnTo>
                  <a:pt x="9441479" y="143844"/>
                </a:lnTo>
                <a:lnTo>
                  <a:pt x="0" y="1438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29145" r="0" b="-229145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290070" y="6229878"/>
            <a:ext cx="2764188" cy="3905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3"/>
              </a:lnSpc>
            </a:pPr>
            <a:r>
              <a:rPr lang="en-US" sz="953" spc="28" b="true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Написать успешное коммерческое предложение проще, если составить проверочный список предложения, содержащий необходимую стандартную информацию, которая обычно присутствует в 80% всех ваших коммерческих предложений. Это позволит создать общий план, и автору предложения останется только провести работу по поиску дополнительных данных и дополнить недостающие 20%. Например, название компании, миссия, история и квалификации должны оставаться неизменными во всех коммерческих предложениях, а разделы с ценами и конкретными товарами или услугами следует менять в зависимости от целевого клиента.</a:t>
            </a:r>
          </a:p>
          <a:p>
            <a:pPr algn="l">
              <a:lnSpc>
                <a:spcPts val="1543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3954044" y="10224450"/>
            <a:ext cx="14207321" cy="896675"/>
          </a:xfrm>
          <a:custGeom>
            <a:avLst/>
            <a:gdLst/>
            <a:ahLst/>
            <a:cxnLst/>
            <a:rect r="r" b="b" t="t" l="l"/>
            <a:pathLst>
              <a:path h="896675" w="14207321">
                <a:moveTo>
                  <a:pt x="0" y="0"/>
                </a:moveTo>
                <a:lnTo>
                  <a:pt x="14207321" y="0"/>
                </a:lnTo>
                <a:lnTo>
                  <a:pt x="14207321" y="896676"/>
                </a:lnTo>
                <a:lnTo>
                  <a:pt x="0" y="896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7384" r="0" b="-1738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81892" y="10312838"/>
            <a:ext cx="5610225" cy="215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75"/>
              </a:lnSpc>
            </a:pPr>
            <a:r>
              <a:rPr lang="en-US" b="true" sz="1103" spc="3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+7 (123) 123-45-67 | УЛ. ЧЕХОВА, 23, Г. КРАСНОДАР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DAHDnz_FUr4</dc:identifier>
  <dcterms:modified xsi:type="dcterms:W3CDTF">2011-08-01T06:04:30Z</dcterms:modified>
  <cp:revision>1</cp:revision>
  <dc:title>Желтый Простое Маркетинговое Предложение</dc:title>
</cp:coreProperties>
</file>