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7556500"/>
  <p:notesSz cx="6858000" cy="91440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Public Sans" pitchFamily="2" charset="0"/>
      <p:regular r:id="rId7"/>
      <p:bold r:id="rId8"/>
      <p:italic r:id="rId9"/>
      <p:boldItalic r:id="rId10"/>
    </p:embeddedFont>
    <p:embeddedFont>
      <p:font typeface="Public Sans Bold" pitchFamily="2" charset="0"/>
      <p:regular r:id="rId11"/>
      <p:bold r:id="rId12"/>
    </p:embeddedFont>
    <p:embeddedFont>
      <p:font typeface="Public Sans Bold Bold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4166"/>
    <a:srgbClr val="2C92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6FC7B7-F0A3-4790-8366-A4A5B91572BF}" v="2" dt="2021-10-01T09:54:20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6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font" Target="fonts/font11.fntdata"/><Relationship Id="rId18" Type="http://schemas.microsoft.com/office/2016/11/relationships/changesInfo" Target="changesInfos/changesInfo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viewProps" Target="viewProps.xml"/><Relationship Id="rId10" Type="http://schemas.openxmlformats.org/officeDocument/2006/relationships/font" Target="fonts/font8.fntdata"/><Relationship Id="rId19" Type="http://schemas.microsoft.com/office/2015/10/relationships/revisionInfo" Target="revisionInfo.xml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ương Tecpen" userId="c5ce32652c29dffd" providerId="LiveId" clId="{F56FC7B7-F0A3-4790-8366-A4A5B91572BF}"/>
    <pc:docChg chg="delSld modSld">
      <pc:chgData name="Hương Tecpen" userId="c5ce32652c29dffd" providerId="LiveId" clId="{F56FC7B7-F0A3-4790-8366-A4A5B91572BF}" dt="2021-10-01T10:08:17.068" v="8" actId="207"/>
      <pc:docMkLst>
        <pc:docMk/>
      </pc:docMkLst>
      <pc:sldChg chg="addSp modSp mod">
        <pc:chgData name="Hương Tecpen" userId="c5ce32652c29dffd" providerId="LiveId" clId="{F56FC7B7-F0A3-4790-8366-A4A5B91572BF}" dt="2021-10-01T10:08:17.068" v="8" actId="207"/>
        <pc:sldMkLst>
          <pc:docMk/>
          <pc:sldMk cId="0" sldId="256"/>
        </pc:sldMkLst>
        <pc:spChg chg="mod">
          <ac:chgData name="Hương Tecpen" userId="c5ce32652c29dffd" providerId="LiveId" clId="{F56FC7B7-F0A3-4790-8366-A4A5B91572BF}" dt="2021-10-01T10:08:17.068" v="8" actId="207"/>
          <ac:spMkLst>
            <pc:docMk/>
            <pc:sldMk cId="0" sldId="256"/>
            <ac:spMk id="26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27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28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29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0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1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2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3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4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5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6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7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8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39" creationId="{00000000-0000-0000-0000-000000000000}"/>
          </ac:spMkLst>
        </pc:spChg>
        <pc:spChg chg="mod">
          <ac:chgData name="Hương Tecpen" userId="c5ce32652c29dffd" providerId="LiveId" clId="{F56FC7B7-F0A3-4790-8366-A4A5B91572BF}" dt="2021-10-01T09:54:05.822" v="7" actId="164"/>
          <ac:spMkLst>
            <pc:docMk/>
            <pc:sldMk cId="0" sldId="256"/>
            <ac:spMk id="40" creationId="{00000000-0000-0000-0000-000000000000}"/>
          </ac:spMkLst>
        </pc:spChg>
        <pc:grpChg chg="mod">
          <ac:chgData name="Hương Tecpen" userId="c5ce32652c29dffd" providerId="LiveId" clId="{F56FC7B7-F0A3-4790-8366-A4A5B91572BF}" dt="2021-10-01T09:54:05.822" v="7" actId="164"/>
          <ac:grpSpMkLst>
            <pc:docMk/>
            <pc:sldMk cId="0" sldId="256"/>
            <ac:grpSpMk id="23" creationId="{00000000-0000-0000-0000-000000000000}"/>
          </ac:grpSpMkLst>
        </pc:grpChg>
        <pc:grpChg chg="add mod">
          <ac:chgData name="Hương Tecpen" userId="c5ce32652c29dffd" providerId="LiveId" clId="{F56FC7B7-F0A3-4790-8366-A4A5B91572BF}" dt="2021-10-01T09:54:05.822" v="7" actId="164"/>
          <ac:grpSpMkLst>
            <pc:docMk/>
            <pc:sldMk cId="0" sldId="256"/>
            <ac:grpSpMk id="42" creationId="{034061C3-3D2D-4AE7-B689-817CAE5A6BBE}"/>
          </ac:grpSpMkLst>
        </pc:grp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2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3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4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5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6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7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8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9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0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1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2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3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4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5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6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7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8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19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20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21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22" creationId="{00000000-0000-0000-0000-000000000000}"/>
          </ac:picMkLst>
        </pc:picChg>
        <pc:picChg chg="mod">
          <ac:chgData name="Hương Tecpen" userId="c5ce32652c29dffd" providerId="LiveId" clId="{F56FC7B7-F0A3-4790-8366-A4A5B91572BF}" dt="2021-10-01T09:54:05.822" v="7" actId="164"/>
          <ac:picMkLst>
            <pc:docMk/>
            <pc:sldMk cId="0" sldId="256"/>
            <ac:picMk id="41" creationId="{00000000-0000-0000-0000-000000000000}"/>
          </ac:picMkLst>
        </pc:picChg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57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58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59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0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1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2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3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4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5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6"/>
        </pc:sldMkLst>
      </pc:sldChg>
      <pc:sldChg chg="del">
        <pc:chgData name="Hương Tecpen" userId="c5ce32652c29dffd" providerId="LiveId" clId="{F56FC7B7-F0A3-4790-8366-A4A5B91572BF}" dt="2021-10-01T09:52:51.845" v="0" actId="47"/>
        <pc:sldMkLst>
          <pc:docMk/>
          <pc:sldMk cId="0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C92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>
            <a:extLst>
              <a:ext uri="{FF2B5EF4-FFF2-40B4-BE49-F238E27FC236}">
                <a16:creationId xmlns:a16="http://schemas.microsoft.com/office/drawing/2014/main" id="{034061C3-3D2D-4AE7-B689-817CAE5A6BBE}"/>
              </a:ext>
            </a:extLst>
          </p:cNvPr>
          <p:cNvGrpSpPr/>
          <p:nvPr/>
        </p:nvGrpSpPr>
        <p:grpSpPr>
          <a:xfrm>
            <a:off x="0" y="0"/>
            <a:ext cx="10692000" cy="7410017"/>
            <a:chOff x="0" y="0"/>
            <a:chExt cx="10692000" cy="7410017"/>
          </a:xfrm>
        </p:grpSpPr>
        <p:pic>
          <p:nvPicPr>
            <p:cNvPr id="2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756000" y="4707159"/>
              <a:ext cx="7055697" cy="27999"/>
            </a:xfrm>
            <a:prstGeom prst="rect">
              <a:avLst/>
            </a:prstGeom>
          </p:spPr>
        </p:pic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3834763">
              <a:off x="2686136" y="3851632"/>
              <a:ext cx="1904081" cy="22444"/>
            </a:xfrm>
            <a:prstGeom prst="rect">
              <a:avLst/>
            </a:prstGeom>
          </p:spPr>
        </p:pic>
        <p:pic>
          <p:nvPicPr>
            <p:cNvPr id="4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3834763">
              <a:off x="5398225" y="3855103"/>
              <a:ext cx="1904081" cy="22444"/>
            </a:xfrm>
            <a:prstGeom prst="rect">
              <a:avLst/>
            </a:prstGeom>
          </p:spPr>
        </p:pic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-3897169">
              <a:off x="2710729" y="5557318"/>
              <a:ext cx="1904081" cy="22444"/>
            </a:xfrm>
            <a:prstGeom prst="rect">
              <a:avLst/>
            </a:prstGeom>
          </p:spPr>
        </p:pic>
        <p:pic>
          <p:nvPicPr>
            <p:cNvPr id="6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 rot="-3897169">
              <a:off x="5419589" y="5560788"/>
              <a:ext cx="1904081" cy="22444"/>
            </a:xfrm>
            <a:prstGeom prst="rect">
              <a:avLst/>
            </a:prstGeom>
          </p:spPr>
        </p:pic>
        <p:pic>
          <p:nvPicPr>
            <p:cNvPr id="7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39947" y="2638809"/>
              <a:ext cx="1806755" cy="397350"/>
            </a:xfrm>
            <a:prstGeom prst="rect">
              <a:avLst/>
            </a:prstGeom>
          </p:spPr>
        </p:pic>
        <p:pic>
          <p:nvPicPr>
            <p:cNvPr id="8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59783" y="6403180"/>
              <a:ext cx="1806755" cy="397350"/>
            </a:xfrm>
            <a:prstGeom prst="rect">
              <a:avLst/>
            </a:prstGeom>
          </p:spPr>
        </p:pic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72658" y="6406650"/>
              <a:ext cx="1806755" cy="397350"/>
            </a:xfrm>
            <a:prstGeom prst="rect">
              <a:avLst/>
            </a:prstGeom>
          </p:spPr>
        </p:pic>
        <p:pic>
          <p:nvPicPr>
            <p:cNvPr id="10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50582" y="3616725"/>
              <a:ext cx="2076000" cy="27999"/>
            </a:xfrm>
            <a:prstGeom prst="rect">
              <a:avLst/>
            </a:prstGeom>
          </p:spPr>
        </p:pic>
        <p:pic>
          <p:nvPicPr>
            <p:cNvPr id="11" name="Picture 1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50582" y="4250610"/>
              <a:ext cx="2376719" cy="27999"/>
            </a:xfrm>
            <a:prstGeom prst="rect">
              <a:avLst/>
            </a:prstGeom>
          </p:spPr>
        </p:pic>
        <p:pic>
          <p:nvPicPr>
            <p:cNvPr id="12" name="Picture 1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55778" y="5780438"/>
              <a:ext cx="2090258" cy="27999"/>
            </a:xfrm>
            <a:prstGeom prst="rect">
              <a:avLst/>
            </a:prstGeom>
          </p:spPr>
        </p:pic>
        <p:pic>
          <p:nvPicPr>
            <p:cNvPr id="13" name="Pictur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1455778" y="5164469"/>
              <a:ext cx="2389140" cy="27999"/>
            </a:xfrm>
            <a:prstGeom prst="rect">
              <a:avLst/>
            </a:prstGeom>
          </p:spPr>
        </p:pic>
        <p:pic>
          <p:nvPicPr>
            <p:cNvPr id="14" name="Picture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60441" y="5771106"/>
              <a:ext cx="2101484" cy="28531"/>
            </a:xfrm>
            <a:prstGeom prst="rect">
              <a:avLst/>
            </a:prstGeom>
          </p:spPr>
        </p:pic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86371" y="5155136"/>
              <a:ext cx="2378887" cy="28661"/>
            </a:xfrm>
            <a:prstGeom prst="rect">
              <a:avLst/>
            </a:prstGeom>
          </p:spPr>
        </p:pic>
        <p:pic>
          <p:nvPicPr>
            <p:cNvPr id="16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60441" y="3632572"/>
              <a:ext cx="2075974" cy="27999"/>
            </a:xfrm>
            <a:prstGeom prst="rect">
              <a:avLst/>
            </a:prstGeom>
          </p:spPr>
        </p:pic>
        <p:pic>
          <p:nvPicPr>
            <p:cNvPr id="17" name="Picture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60441" y="4249848"/>
              <a:ext cx="2372418" cy="28469"/>
            </a:xfrm>
            <a:prstGeom prst="rect">
              <a:avLst/>
            </a:prstGeom>
          </p:spPr>
        </p:pic>
        <p:pic>
          <p:nvPicPr>
            <p:cNvPr id="18" name="Picture 1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4133625" y="2635766"/>
              <a:ext cx="1806755" cy="397350"/>
            </a:xfrm>
            <a:prstGeom prst="rect">
              <a:avLst/>
            </a:prstGeom>
          </p:spPr>
        </p:pic>
        <p:pic>
          <p:nvPicPr>
            <p:cNvPr id="19" name="Picture 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>
              <a:fillRect/>
            </a:stretch>
          </p:blipFill>
          <p:spPr>
            <a:xfrm>
              <a:off x="0" y="0"/>
              <a:ext cx="10692000" cy="2127095"/>
            </a:xfrm>
            <a:prstGeom prst="rect">
              <a:avLst/>
            </a:prstGeom>
          </p:spPr>
        </p:pic>
        <p:pic>
          <p:nvPicPr>
            <p:cNvPr id="20" name="Picture 2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rcRect/>
            <a:stretch>
              <a:fillRect/>
            </a:stretch>
          </p:blipFill>
          <p:spPr>
            <a:xfrm rot="-5400000">
              <a:off x="7209714" y="4105371"/>
              <a:ext cx="2400749" cy="1203575"/>
            </a:xfrm>
            <a:prstGeom prst="rect">
              <a:avLst/>
            </a:prstGeom>
          </p:spPr>
        </p:pic>
        <p:pic>
          <p:nvPicPr>
            <p:cNvPr id="21" name="Picture 21"/>
            <p:cNvPicPr>
              <a:picLocks noChangeAspect="1"/>
            </p:cNvPicPr>
            <p:nvPr/>
          </p:nvPicPr>
          <p:blipFill>
            <a:blip r:embed="rId6">
              <a:alphaModFix amt="58000"/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rcRect/>
            <a:stretch>
              <a:fillRect/>
            </a:stretch>
          </p:blipFill>
          <p:spPr>
            <a:xfrm>
              <a:off x="8620871" y="5771106"/>
              <a:ext cx="1753699" cy="1638911"/>
            </a:xfrm>
            <a:prstGeom prst="rect">
              <a:avLst/>
            </a:prstGeom>
          </p:spPr>
        </p:pic>
        <p:pic>
          <p:nvPicPr>
            <p:cNvPr id="22" name="Picture 2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/>
            <a:stretch>
              <a:fillRect/>
            </a:stretch>
          </p:blipFill>
          <p:spPr>
            <a:xfrm>
              <a:off x="1459783" y="539608"/>
              <a:ext cx="1062642" cy="956377"/>
            </a:xfrm>
            <a:prstGeom prst="rect">
              <a:avLst/>
            </a:prstGeom>
          </p:spPr>
        </p:pic>
        <p:grpSp>
          <p:nvGrpSpPr>
            <p:cNvPr id="23" name="Group 23"/>
            <p:cNvGrpSpPr/>
            <p:nvPr/>
          </p:nvGrpSpPr>
          <p:grpSpPr>
            <a:xfrm>
              <a:off x="1738325" y="456207"/>
              <a:ext cx="5418088" cy="1123179"/>
              <a:chOff x="0" y="0"/>
              <a:chExt cx="7224117" cy="1497572"/>
            </a:xfrm>
          </p:grpSpPr>
          <p:sp>
            <p:nvSpPr>
              <p:cNvPr id="24" name="TextBox 24"/>
              <p:cNvSpPr txBox="1"/>
              <p:nvPr/>
            </p:nvSpPr>
            <p:spPr>
              <a:xfrm>
                <a:off x="0" y="85725"/>
                <a:ext cx="7224117" cy="89179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4863"/>
                  </a:lnSpc>
                </a:pPr>
                <a:r>
                  <a:rPr lang="en-US" sz="4863" dirty="0">
                    <a:solidFill>
                      <a:srgbClr val="2C92D5"/>
                    </a:solidFill>
                    <a:latin typeface="Public Sans Bold"/>
                  </a:rPr>
                  <a:t>Healthcare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1292189" y="1064277"/>
                <a:ext cx="4617902" cy="43329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>
                  <a:lnSpc>
                    <a:spcPts val="2723"/>
                  </a:lnSpc>
                </a:pPr>
                <a:r>
                  <a:rPr lang="en-US" sz="1945" spc="428" dirty="0">
                    <a:solidFill>
                      <a:srgbClr val="2C92D5"/>
                    </a:solidFill>
                    <a:latin typeface="Public Sans"/>
                  </a:rPr>
                  <a:t>FISHBONE DIAGRAM</a:t>
                </a:r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1525902" y="2743078"/>
              <a:ext cx="1634845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 dirty="0">
                  <a:solidFill>
                    <a:srgbClr val="344166"/>
                  </a:solidFill>
                  <a:latin typeface="Public Sans Bold"/>
                </a:rPr>
                <a:t>Procedures for charting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4186371" y="2743078"/>
              <a:ext cx="1674032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61"/>
                </a:lnSpc>
              </a:pPr>
              <a:r>
                <a:rPr lang="en-US" sz="972" spc="77">
                  <a:solidFill>
                    <a:srgbClr val="344166"/>
                  </a:solidFill>
                  <a:latin typeface="Public Sans Bold"/>
                </a:rPr>
                <a:t>Job execution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1575382" y="6513962"/>
              <a:ext cx="1575557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61"/>
                </a:lnSpc>
              </a:pPr>
              <a:r>
                <a:rPr lang="en-US" sz="972" spc="77">
                  <a:solidFill>
                    <a:srgbClr val="344166"/>
                  </a:solidFill>
                  <a:latin typeface="Public Sans Bold"/>
                </a:rPr>
                <a:t>Scheduling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4693388" y="6513962"/>
              <a:ext cx="765295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61"/>
                </a:lnSpc>
              </a:pPr>
              <a:r>
                <a:rPr lang="en-US" sz="972" spc="77">
                  <a:solidFill>
                    <a:srgbClr val="344166"/>
                  </a:solidFill>
                  <a:latin typeface="Public Sans Bold"/>
                </a:rPr>
                <a:t>Training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7911740" y="4550282"/>
              <a:ext cx="996697" cy="3330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361"/>
                </a:lnSpc>
              </a:pPr>
              <a:r>
                <a:rPr lang="en-US" sz="972" spc="77">
                  <a:solidFill>
                    <a:srgbClr val="344166"/>
                  </a:solidFill>
                  <a:latin typeface="Public Sans Bold Bold"/>
                </a:rPr>
                <a:t>DELAY THE TREATMENTS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459783" y="3256190"/>
              <a:ext cx="1823912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 dirty="0">
                  <a:solidFill>
                    <a:srgbClr val="FFFFFF"/>
                  </a:solidFill>
                  <a:latin typeface="Public Sans" pitchFamily="2" charset="0"/>
                </a:rPr>
                <a:t>Not </a:t>
              </a:r>
              <a:r>
                <a:rPr lang="en-US" sz="972" spc="77" dirty="0" err="1">
                  <a:solidFill>
                    <a:srgbClr val="FFFFFF"/>
                  </a:solidFill>
                  <a:latin typeface="Public Sans" pitchFamily="2" charset="0"/>
                </a:rPr>
                <a:t>trached</a:t>
              </a:r>
              <a:r>
                <a:rPr lang="en-US" sz="972" spc="77" dirty="0">
                  <a:solidFill>
                    <a:srgbClr val="FFFFFF"/>
                  </a:solidFill>
                  <a:latin typeface="Public Sans" pitchFamily="2" charset="0"/>
                </a:rPr>
                <a:t> properly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477783" y="3884813"/>
              <a:ext cx="2073372" cy="16367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 dirty="0">
                  <a:solidFill>
                    <a:srgbClr val="FFFFFF"/>
                  </a:solidFill>
                  <a:latin typeface="Public Sans" pitchFamily="2" charset="0"/>
                </a:rPr>
                <a:t>Incomplete/incorrect data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4199641" y="3171524"/>
              <a:ext cx="1673563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Insufficient knowledge of equipment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1477783" y="4770421"/>
              <a:ext cx="1818587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Scheduling system inadequacies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1477783" y="5307284"/>
              <a:ext cx="1718058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Numerous scheduling conflicts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4172658" y="5946373"/>
              <a:ext cx="1907242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 dirty="0">
                  <a:solidFill>
                    <a:srgbClr val="FFFFFF"/>
                  </a:solidFill>
                  <a:latin typeface="Public Sans" pitchFamily="2" charset="0"/>
                </a:rPr>
                <a:t>Insufficient specific </a:t>
              </a:r>
            </a:p>
            <a:p>
              <a:pPr>
                <a:lnSpc>
                  <a:spcPts val="1361"/>
                </a:lnSpc>
              </a:pPr>
              <a:r>
                <a:rPr lang="en-US" sz="972" spc="77" dirty="0">
                  <a:solidFill>
                    <a:srgbClr val="FFFFFF"/>
                  </a:solidFill>
                  <a:latin typeface="Public Sans" pitchFamily="2" charset="0"/>
                </a:rPr>
                <a:t>job duty training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4199641" y="3800147"/>
              <a:ext cx="1781988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Lack of standardized operation procedure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4199641" y="5307284"/>
              <a:ext cx="1896703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Inadequate patient positioning training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4199641" y="4321469"/>
              <a:ext cx="1781988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Lack of routine </a:t>
              </a:r>
            </a:p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machine maintenance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1459783" y="5946373"/>
              <a:ext cx="1618860" cy="3427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361"/>
                </a:lnSpc>
              </a:pPr>
              <a:r>
                <a:rPr lang="en-US" sz="972" spc="77">
                  <a:solidFill>
                    <a:srgbClr val="FFFFFF"/>
                  </a:solidFill>
                  <a:latin typeface="Public Sans" pitchFamily="2" charset="0"/>
                </a:rPr>
                <a:t>Not enough employees per shift</a:t>
              </a:r>
            </a:p>
          </p:txBody>
        </p:sp>
        <p:pic>
          <p:nvPicPr>
            <p:cNvPr id="41" name="Picture 41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>
            <a:xfrm>
              <a:off x="8471999" y="1272005"/>
              <a:ext cx="1464001" cy="3066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Public Sans Bold</vt:lpstr>
      <vt:lpstr>Public Sans Bold Bold</vt:lpstr>
      <vt:lpstr>Calibri</vt:lpstr>
      <vt:lpstr>Public Sans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Fishbone diagram 1</dc:title>
  <cp:lastModifiedBy>Hương Tecpen</cp:lastModifiedBy>
  <cp:revision>1</cp:revision>
  <dcterms:created xsi:type="dcterms:W3CDTF">2006-08-16T00:00:00Z</dcterms:created>
  <dcterms:modified xsi:type="dcterms:W3CDTF">2021-10-01T10:09:47Z</dcterms:modified>
  <dc:identifier>DAErfvMFJDY</dc:identifier>
</cp:coreProperties>
</file>